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0" r:id="rId1"/>
  </p:sldMasterIdLst>
  <p:notesMasterIdLst>
    <p:notesMasterId r:id="rId21"/>
  </p:notesMasterIdLst>
  <p:sldIdLst>
    <p:sldId id="256" r:id="rId2"/>
    <p:sldId id="257" r:id="rId3"/>
    <p:sldId id="258" r:id="rId4"/>
    <p:sldId id="259" r:id="rId5"/>
    <p:sldId id="260" r:id="rId6"/>
    <p:sldId id="276" r:id="rId7"/>
    <p:sldId id="278" r:id="rId8"/>
    <p:sldId id="265" r:id="rId9"/>
    <p:sldId id="266" r:id="rId10"/>
    <p:sldId id="279" r:id="rId11"/>
    <p:sldId id="274" r:id="rId12"/>
    <p:sldId id="267" r:id="rId13"/>
    <p:sldId id="269" r:id="rId14"/>
    <p:sldId id="275" r:id="rId15"/>
    <p:sldId id="270" r:id="rId16"/>
    <p:sldId id="271" r:id="rId17"/>
    <p:sldId id="277" r:id="rId18"/>
    <p:sldId id="272" r:id="rId19"/>
    <p:sldId id="273" r:id="rId20"/>
  </p:sldIdLst>
  <p:sldSz cx="18288000" cy="10287000"/>
  <p:notesSz cx="6858000" cy="9144000"/>
  <p:embeddedFontLst>
    <p:embeddedFont>
      <p:font typeface="Aharoni" panose="02010803020104030203" pitchFamily="2" charset="-79"/>
      <p:bold r:id="rId22"/>
    </p:embeddedFont>
    <p:embeddedFont>
      <p:font typeface="Aileron Bold" panose="020B0604020202020204" charset="0"/>
      <p:regular r:id="rId23"/>
    </p:embeddedFont>
    <p:embeddedFont>
      <p:font typeface="Bangers" panose="020B0604020202020204" charset="0"/>
      <p:regular r:id="rId24"/>
    </p:embeddedFont>
    <p:embeddedFont>
      <p:font typeface="Calibri" panose="020F0502020204030204" pitchFamily="34" charset="0"/>
      <p:regular r:id="rId25"/>
      <p:bold r:id="rId26"/>
      <p:italic r:id="rId27"/>
      <p:boldItalic r:id="rId28"/>
    </p:embeddedFont>
    <p:embeddedFont>
      <p:font typeface="Montserrat" panose="00000500000000000000" pitchFamily="2" charset="0"/>
      <p:regular r:id="rId29"/>
      <p:bold r:id="rId30"/>
      <p:italic r:id="rId31"/>
      <p:boldItalic r:id="rId32"/>
    </p:embeddedFont>
    <p:embeddedFont>
      <p:font typeface="Montserrat Classic" panose="020B0604020202020204" charset="0"/>
      <p:regular r:id="rId33"/>
    </p:embeddedFont>
    <p:embeddedFont>
      <p:font typeface="Montserrat Medium" panose="00000600000000000000" pitchFamily="2" charset="0"/>
      <p:regular r:id="rId34"/>
      <p:italic r:id="rId35"/>
    </p:embeddedFont>
    <p:embeddedFont>
      <p:font typeface="Tw Cen MT" panose="020B0602020104020603" pitchFamily="34" charset="0"/>
      <p:regular r:id="rId36"/>
      <p:bold r:id="rId37"/>
      <p:italic r:id="rId38"/>
      <p:boldItalic r:id="rId39"/>
    </p:embeddedFont>
    <p:embeddedFont>
      <p:font typeface="Tw Cen MT Condensed" panose="020B0606020104020203" pitchFamily="34" charset="0"/>
      <p:regular r:id="rId40"/>
      <p:bold r:id="rId41"/>
    </p:embeddedFont>
    <p:embeddedFont>
      <p:font typeface="Wingdings 3" panose="05040102010807070707" pitchFamily="18" charset="2"/>
      <p:regular r:id="rId4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9646" autoAdjust="0"/>
  </p:normalViewPr>
  <p:slideViewPr>
    <p:cSldViewPr>
      <p:cViewPr varScale="1">
        <p:scale>
          <a:sx n="49" d="100"/>
          <a:sy n="49" d="100"/>
        </p:scale>
        <p:origin x="1042"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font" Target="fonts/font2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72CE69-C418-445E-B467-7E8A1F9E529A}" type="datetimeFigureOut">
              <a:rPr lang="en-US" smtClean="0"/>
              <a:t>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745EA8-ED86-4AD0-B06E-B8ADF61DF59F}" type="slidenum">
              <a:rPr lang="en-US" smtClean="0"/>
              <a:t>‹#›</a:t>
            </a:fld>
            <a:endParaRPr lang="en-US"/>
          </a:p>
        </p:txBody>
      </p:sp>
    </p:spTree>
    <p:extLst>
      <p:ext uri="{BB962C8B-B14F-4D97-AF65-F5344CB8AC3E}">
        <p14:creationId xmlns:p14="http://schemas.microsoft.com/office/powerpoint/2010/main" val="17643479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745EA8-ED86-4AD0-B06E-B8ADF61DF59F}" type="slidenum">
              <a:rPr lang="en-US" smtClean="0"/>
              <a:t>5</a:t>
            </a:fld>
            <a:endParaRPr lang="en-US"/>
          </a:p>
        </p:txBody>
      </p:sp>
    </p:spTree>
    <p:extLst>
      <p:ext uri="{BB962C8B-B14F-4D97-AF65-F5344CB8AC3E}">
        <p14:creationId xmlns:p14="http://schemas.microsoft.com/office/powerpoint/2010/main" val="3557764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745EA8-ED86-4AD0-B06E-B8ADF61DF59F}" type="slidenum">
              <a:rPr lang="en-US" smtClean="0"/>
              <a:t>6</a:t>
            </a:fld>
            <a:endParaRPr lang="en-US"/>
          </a:p>
        </p:txBody>
      </p:sp>
    </p:spTree>
    <p:extLst>
      <p:ext uri="{BB962C8B-B14F-4D97-AF65-F5344CB8AC3E}">
        <p14:creationId xmlns:p14="http://schemas.microsoft.com/office/powerpoint/2010/main" val="2765102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1"/>
            <a:ext cx="18288000" cy="685800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2" y="1"/>
            <a:ext cx="18288000" cy="6858002"/>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5800" y="7440206"/>
            <a:ext cx="11658600" cy="2194560"/>
          </a:xfrm>
        </p:spPr>
        <p:txBody>
          <a:bodyPr anchor="ctr">
            <a:normAutofit/>
          </a:bodyPr>
          <a:lstStyle>
            <a:lvl1pPr algn="r">
              <a:defRPr sz="7500" spc="300" baseline="0"/>
            </a:lvl1pPr>
          </a:lstStyle>
          <a:p>
            <a:r>
              <a:rPr lang="en-US"/>
              <a:t>Click to edit Master title style</a:t>
            </a:r>
            <a:endParaRPr lang="en-US" dirty="0"/>
          </a:p>
        </p:txBody>
      </p:sp>
      <p:sp>
        <p:nvSpPr>
          <p:cNvPr id="3" name="Subtitle 2"/>
          <p:cNvSpPr>
            <a:spLocks noGrp="1"/>
          </p:cNvSpPr>
          <p:nvPr>
            <p:ph type="subTitle" idx="1"/>
          </p:nvPr>
        </p:nvSpPr>
        <p:spPr>
          <a:xfrm>
            <a:off x="12915900" y="7440206"/>
            <a:ext cx="4800600" cy="2194560"/>
          </a:xfrm>
        </p:spPr>
        <p:txBody>
          <a:bodyPr lIns="91440" rIns="91440" anchor="ctr">
            <a:normAutofit/>
          </a:bodyPr>
          <a:lstStyle>
            <a:lvl1pPr marL="0" indent="0" algn="l">
              <a:lnSpc>
                <a:spcPct val="100000"/>
              </a:lnSpc>
              <a:spcBef>
                <a:spcPts val="0"/>
              </a:spcBef>
              <a:buNone/>
              <a:defRPr sz="2700">
                <a:solidFill>
                  <a:schemeClr val="tx1">
                    <a:lumMod val="95000"/>
                    <a:lumOff val="5000"/>
                  </a:schemeClr>
                </a:solidFill>
              </a:defRPr>
            </a:lvl1pPr>
            <a:lvl2pPr marL="685800" indent="0" algn="ctr">
              <a:buNone/>
              <a:defRPr sz="2700"/>
            </a:lvl2pPr>
            <a:lvl3pPr marL="1371600" indent="0" algn="ctr">
              <a:buNone/>
              <a:defRPr sz="2700"/>
            </a:lvl3pPr>
            <a:lvl4pPr marL="2057400" indent="0" algn="ctr">
              <a:buNone/>
              <a:defRPr sz="2700"/>
            </a:lvl4pPr>
            <a:lvl5pPr marL="2743200" indent="0" algn="ctr">
              <a:buNone/>
              <a:defRPr sz="2700"/>
            </a:lvl5pPr>
            <a:lvl6pPr marL="3429000" indent="0" algn="ctr">
              <a:buNone/>
              <a:defRPr sz="2700"/>
            </a:lvl6pPr>
            <a:lvl7pPr marL="4114800" indent="0" algn="ctr">
              <a:buNone/>
              <a:defRPr sz="2700"/>
            </a:lvl7pPr>
            <a:lvl8pPr marL="4800600" indent="0" algn="ctr">
              <a:buNone/>
              <a:defRPr sz="2700"/>
            </a:lvl8pPr>
            <a:lvl9pPr marL="5486400" indent="0" algn="ctr">
              <a:buNone/>
              <a:defRPr sz="27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1D8BD707-D9CF-40AE-B4C6-C98DA3205C09}" type="datetimeFigureOut">
              <a:rPr lang="en-US" smtClean="0"/>
              <a:pPr/>
              <a:t>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8" name="Straight Connector 7"/>
          <p:cNvCxnSpPr/>
          <p:nvPr/>
        </p:nvCxnSpPr>
        <p:spPr>
          <a:xfrm flipV="1">
            <a:off x="12580265" y="7896159"/>
            <a:ext cx="0" cy="13716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87499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35177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2" y="1143000"/>
            <a:ext cx="3943350" cy="81153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1485901" y="1143000"/>
            <a:ext cx="11372850" cy="8115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7" name="Straight Connector 6"/>
          <p:cNvCxnSpPr/>
          <p:nvPr/>
        </p:nvCxnSpPr>
        <p:spPr>
          <a:xfrm rot="5400000" flipV="1">
            <a:off x="15087600" y="88895"/>
            <a:ext cx="0" cy="1371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37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04696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1"/>
            <a:ext cx="18288000" cy="68580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2" y="1"/>
            <a:ext cx="18288000" cy="6858002"/>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7440206"/>
            <a:ext cx="11658600" cy="2194560"/>
          </a:xfrm>
        </p:spPr>
        <p:txBody>
          <a:bodyPr anchor="ctr">
            <a:normAutofit/>
          </a:bodyPr>
          <a:lstStyle>
            <a:lvl1pPr algn="r">
              <a:defRPr sz="7500" b="0" spc="300" baseline="0"/>
            </a:lvl1pPr>
          </a:lstStyle>
          <a:p>
            <a:r>
              <a:rPr lang="en-US"/>
              <a:t>Click to edit Master title style</a:t>
            </a:r>
            <a:endParaRPr lang="en-US" dirty="0"/>
          </a:p>
        </p:txBody>
      </p:sp>
      <p:sp>
        <p:nvSpPr>
          <p:cNvPr id="3" name="Text Placeholder 2"/>
          <p:cNvSpPr>
            <a:spLocks noGrp="1"/>
          </p:cNvSpPr>
          <p:nvPr>
            <p:ph type="body" idx="1"/>
          </p:nvPr>
        </p:nvSpPr>
        <p:spPr>
          <a:xfrm>
            <a:off x="12915900" y="7440206"/>
            <a:ext cx="4800600" cy="2194560"/>
          </a:xfrm>
        </p:spPr>
        <p:txBody>
          <a:bodyPr lIns="91440" rIns="91440" anchor="ctr">
            <a:normAutofit/>
          </a:bodyPr>
          <a:lstStyle>
            <a:lvl1pPr marL="0" indent="0">
              <a:lnSpc>
                <a:spcPct val="100000"/>
              </a:lnSpc>
              <a:spcBef>
                <a:spcPts val="0"/>
              </a:spcBef>
              <a:buNone/>
              <a:defRPr sz="2700">
                <a:solidFill>
                  <a:schemeClr val="tx1">
                    <a:lumMod val="95000"/>
                    <a:lumOff val="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8" name="Straight Connector 7"/>
          <p:cNvCxnSpPr/>
          <p:nvPr/>
        </p:nvCxnSpPr>
        <p:spPr>
          <a:xfrm flipV="1">
            <a:off x="12580265" y="7896159"/>
            <a:ext cx="0" cy="13716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7158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36192" y="877824"/>
            <a:ext cx="14580108" cy="2249424"/>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536191" y="3429000"/>
            <a:ext cx="7132320" cy="6035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983980" y="3429000"/>
            <a:ext cx="7132320" cy="6035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73080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536192" y="3269454"/>
            <a:ext cx="7132320" cy="1234440"/>
          </a:xfrm>
        </p:spPr>
        <p:txBody>
          <a:bodyPr lIns="137160" rIns="137160" anchor="ctr">
            <a:normAutofit/>
          </a:bodyPr>
          <a:lstStyle>
            <a:lvl1pPr marL="0" indent="0">
              <a:spcBef>
                <a:spcPts val="0"/>
              </a:spcBef>
              <a:spcAft>
                <a:spcPts val="0"/>
              </a:spcAft>
              <a:buNone/>
              <a:defRPr sz="3450" b="0" cap="none" baseline="0">
                <a:solidFill>
                  <a:schemeClr val="accent1"/>
                </a:solidFill>
                <a:latin typeface="+mn-lt"/>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536192" y="4451682"/>
            <a:ext cx="7132320" cy="50123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986332" y="3269454"/>
            <a:ext cx="7132320" cy="1234440"/>
          </a:xfrm>
        </p:spPr>
        <p:txBody>
          <a:bodyPr lIns="137160" rIns="137160" anchor="ctr">
            <a:normAutofit/>
          </a:bodyPr>
          <a:lstStyle>
            <a:lvl1pPr marL="0" indent="0">
              <a:spcBef>
                <a:spcPts val="0"/>
              </a:spcBef>
              <a:spcAft>
                <a:spcPts val="0"/>
              </a:spcAft>
              <a:buNone/>
              <a:defRPr lang="en-US" sz="3450" b="0" kern="1200" cap="none" baseline="0" dirty="0">
                <a:solidFill>
                  <a:schemeClr val="accent1"/>
                </a:solidFill>
                <a:latin typeface="+mn-lt"/>
                <a:ea typeface="+mn-ea"/>
                <a:cs typeface="+mn-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marL="0" lvl="0" indent="0" algn="l" defTabSz="1371600" rtl="0" eaLnBrk="1" latinLnBrk="0" hangingPunct="1">
              <a:lnSpc>
                <a:spcPct val="90000"/>
              </a:lnSpc>
              <a:spcBef>
                <a:spcPts val="2700"/>
              </a:spcBef>
              <a:buNone/>
            </a:pPr>
            <a:r>
              <a:rPr lang="en-US"/>
              <a:t>Click to edit Master text styles</a:t>
            </a:r>
          </a:p>
        </p:txBody>
      </p:sp>
      <p:sp>
        <p:nvSpPr>
          <p:cNvPr id="6" name="Content Placeholder 5"/>
          <p:cNvSpPr>
            <a:spLocks noGrp="1"/>
          </p:cNvSpPr>
          <p:nvPr>
            <p:ph sz="quarter" idx="4"/>
          </p:nvPr>
        </p:nvSpPr>
        <p:spPr>
          <a:xfrm>
            <a:off x="8986332" y="4451682"/>
            <a:ext cx="7132320" cy="50123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07960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33026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77969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536192" y="707264"/>
            <a:ext cx="6583680" cy="2606040"/>
          </a:xfrm>
        </p:spPr>
        <p:txBody>
          <a:bodyPr>
            <a:noAutofit/>
          </a:bodyPr>
          <a:lstStyle>
            <a:lvl1pPr>
              <a:lnSpc>
                <a:spcPct val="80000"/>
              </a:lnSpc>
              <a:defRPr sz="6000"/>
            </a:lvl1pPr>
          </a:lstStyle>
          <a:p>
            <a:r>
              <a:rPr lang="en-US"/>
              <a:t>Click to edit Master title style</a:t>
            </a:r>
            <a:endParaRPr lang="en-US" dirty="0"/>
          </a:p>
        </p:txBody>
      </p:sp>
      <p:sp>
        <p:nvSpPr>
          <p:cNvPr id="3" name="Content Placeholder 2"/>
          <p:cNvSpPr>
            <a:spLocks noGrp="1"/>
          </p:cNvSpPr>
          <p:nvPr>
            <p:ph idx="1"/>
          </p:nvPr>
        </p:nvSpPr>
        <p:spPr>
          <a:xfrm>
            <a:off x="8572500" y="1234440"/>
            <a:ext cx="8517636" cy="7776972"/>
          </a:xfrm>
        </p:spPr>
        <p:txBody>
          <a:bodyPr/>
          <a:lstStyle>
            <a:lvl1pPr>
              <a:defRPr sz="3600"/>
            </a:lvl1pPr>
            <a:lvl2pPr>
              <a:defRPr sz="3000"/>
            </a:lvl2pPr>
            <a:lvl3pPr>
              <a:defRPr sz="24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36192" y="3386259"/>
            <a:ext cx="6583680" cy="5643441"/>
          </a:xfrm>
        </p:spPr>
        <p:txBody>
          <a:bodyPr lIns="91440" rIns="91440">
            <a:normAutofit/>
          </a:bodyPr>
          <a:lstStyle>
            <a:lvl1pPr marL="0" indent="0">
              <a:lnSpc>
                <a:spcPct val="108000"/>
              </a:lnSpc>
              <a:spcBef>
                <a:spcPts val="900"/>
              </a:spcBef>
              <a:buNone/>
              <a:defRPr sz="24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16909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7440207"/>
            <a:ext cx="11658600" cy="2194560"/>
          </a:xfrm>
        </p:spPr>
        <p:txBody>
          <a:bodyPr anchor="ctr">
            <a:normAutofit/>
          </a:bodyPr>
          <a:lstStyle>
            <a:lvl1pPr algn="r">
              <a:defRPr sz="7500" spc="3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2"/>
            <a:ext cx="18283428" cy="6858000"/>
          </a:xfrm>
          <a:solidFill>
            <a:schemeClr val="accent1">
              <a:lumMod val="60000"/>
              <a:lumOff val="40000"/>
            </a:schemeClr>
          </a:solidFill>
        </p:spPr>
        <p:txBody>
          <a:bodyPr lIns="457200" tIns="365760" rIns="45720" bIns="45720"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915900" y="7440207"/>
            <a:ext cx="4800600" cy="2194560"/>
          </a:xfrm>
        </p:spPr>
        <p:txBody>
          <a:bodyPr lIns="91440" rIns="91440" anchor="ctr">
            <a:normAutofit/>
          </a:bodyPr>
          <a:lstStyle>
            <a:lvl1pPr marL="0" indent="0">
              <a:lnSpc>
                <a:spcPct val="100000"/>
              </a:lnSpc>
              <a:spcBef>
                <a:spcPts val="0"/>
              </a:spcBef>
              <a:buNone/>
              <a:defRPr sz="2700">
                <a:solidFill>
                  <a:schemeClr val="tx1">
                    <a:lumMod val="95000"/>
                    <a:lumOff val="5000"/>
                  </a:schemeClr>
                </a:solidFill>
              </a:defRPr>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8" name="Straight Connector 7"/>
          <p:cNvCxnSpPr/>
          <p:nvPr/>
        </p:nvCxnSpPr>
        <p:spPr>
          <a:xfrm flipV="1">
            <a:off x="12580265" y="7896159"/>
            <a:ext cx="0" cy="1371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7115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36192" y="877824"/>
            <a:ext cx="14580108" cy="22494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536193" y="3429000"/>
            <a:ext cx="14580110" cy="603504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536194" y="9706056"/>
            <a:ext cx="3231215" cy="411480"/>
          </a:xfrm>
          <a:prstGeom prst="rect">
            <a:avLst/>
          </a:prstGeom>
        </p:spPr>
        <p:txBody>
          <a:bodyPr vert="horz" lIns="91440" tIns="45720" rIns="91440" bIns="45720" rtlCol="0" anchor="ctr"/>
          <a:lstStyle>
            <a:lvl1pPr algn="l">
              <a:defRPr sz="1500">
                <a:solidFill>
                  <a:schemeClr val="tx1">
                    <a:lumMod val="95000"/>
                    <a:lumOff val="5000"/>
                  </a:schemeClr>
                </a:solidFill>
                <a:latin typeface="+mj-lt"/>
              </a:defRPr>
            </a:lvl1pPr>
          </a:lstStyle>
          <a:p>
            <a:fld id="{1D8BD707-D9CF-40AE-B4C6-C98DA3205C09}" type="datetimeFigureOut">
              <a:rPr lang="en-US" smtClean="0"/>
              <a:pPr/>
              <a:t>1/2/2024</a:t>
            </a:fld>
            <a:endParaRPr lang="en-US"/>
          </a:p>
        </p:txBody>
      </p:sp>
      <p:sp>
        <p:nvSpPr>
          <p:cNvPr id="5" name="Footer Placeholder 4"/>
          <p:cNvSpPr>
            <a:spLocks noGrp="1"/>
          </p:cNvSpPr>
          <p:nvPr>
            <p:ph type="ftr" sz="quarter" idx="3"/>
          </p:nvPr>
        </p:nvSpPr>
        <p:spPr>
          <a:xfrm>
            <a:off x="7264399" y="9706056"/>
            <a:ext cx="8852189" cy="411480"/>
          </a:xfrm>
          <a:prstGeom prst="rect">
            <a:avLst/>
          </a:prstGeom>
        </p:spPr>
        <p:txBody>
          <a:bodyPr vert="horz" lIns="91440" tIns="45720" rIns="91440" bIns="45720" rtlCol="0" anchor="ctr"/>
          <a:lstStyle>
            <a:lvl1pPr algn="r">
              <a:defRPr sz="15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6256000" y="9706056"/>
            <a:ext cx="1460501" cy="411480"/>
          </a:xfrm>
          <a:prstGeom prst="rect">
            <a:avLst/>
          </a:prstGeom>
        </p:spPr>
        <p:txBody>
          <a:bodyPr vert="horz" lIns="91440" tIns="45720" rIns="91440" bIns="45720" rtlCol="0" anchor="ctr"/>
          <a:lstStyle>
            <a:lvl1pPr algn="l">
              <a:defRPr sz="1500">
                <a:solidFill>
                  <a:schemeClr val="tx1">
                    <a:lumMod val="95000"/>
                    <a:lumOff val="5000"/>
                  </a:schemeClr>
                </a:solidFill>
                <a:latin typeface="+mj-lt"/>
              </a:defRPr>
            </a:lvl1pPr>
          </a:lstStyle>
          <a:p>
            <a:fld id="{B6F15528-21DE-4FAA-801E-634DDDAF4B2B}" type="slidenum">
              <a:rPr lang="en-US" smtClean="0"/>
              <a:pPr/>
              <a:t>‹#›</a:t>
            </a:fld>
            <a:endParaRPr lang="en-US"/>
          </a:p>
        </p:txBody>
      </p:sp>
      <p:cxnSp>
        <p:nvCxnSpPr>
          <p:cNvPr id="7" name="Straight Connector 6"/>
          <p:cNvCxnSpPr/>
          <p:nvPr/>
        </p:nvCxnSpPr>
        <p:spPr>
          <a:xfrm flipV="1">
            <a:off x="1143000" y="1239486"/>
            <a:ext cx="0" cy="1371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7852744"/>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1371600" rtl="0" eaLnBrk="1" latinLnBrk="0" hangingPunct="1">
        <a:lnSpc>
          <a:spcPct val="80000"/>
        </a:lnSpc>
        <a:spcBef>
          <a:spcPct val="0"/>
        </a:spcBef>
        <a:buNone/>
        <a:defRPr sz="7500" kern="1200" cap="all" spc="150" baseline="0">
          <a:solidFill>
            <a:schemeClr val="tx1">
              <a:lumMod val="95000"/>
              <a:lumOff val="5000"/>
            </a:schemeClr>
          </a:solidFill>
          <a:latin typeface="+mj-lt"/>
          <a:ea typeface="+mj-ea"/>
          <a:cs typeface="+mj-cs"/>
        </a:defRPr>
      </a:lvl1pPr>
    </p:titleStyle>
    <p:bodyStyle>
      <a:lvl1pPr marL="137160" indent="-137160" algn="l" defTabSz="1371600" rtl="0" eaLnBrk="1" latinLnBrk="0" hangingPunct="1">
        <a:lnSpc>
          <a:spcPct val="90000"/>
        </a:lnSpc>
        <a:spcBef>
          <a:spcPts val="1800"/>
        </a:spcBef>
        <a:spcAft>
          <a:spcPts val="300"/>
        </a:spcAft>
        <a:buClr>
          <a:schemeClr val="accent1"/>
        </a:buClr>
        <a:buSzPct val="100000"/>
        <a:buFont typeface="Tw Cen MT" panose="020B0602020104020603" pitchFamily="34" charset="0"/>
        <a:buChar char=" "/>
        <a:defRPr sz="3300" kern="1200">
          <a:solidFill>
            <a:schemeClr val="tx1"/>
          </a:solidFill>
          <a:latin typeface="+mn-lt"/>
          <a:ea typeface="+mn-ea"/>
          <a:cs typeface="+mn-cs"/>
        </a:defRPr>
      </a:lvl1pPr>
      <a:lvl2pPr marL="397764"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700" kern="1200">
          <a:solidFill>
            <a:schemeClr val="tx1"/>
          </a:solidFill>
          <a:latin typeface="+mn-lt"/>
          <a:ea typeface="+mn-ea"/>
          <a:cs typeface="+mn-cs"/>
        </a:defRPr>
      </a:lvl2pPr>
      <a:lvl3pPr marL="672084"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3pPr>
      <a:lvl4pPr marL="891540"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4pPr>
      <a:lvl5pPr marL="1165860"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5pPr>
      <a:lvl6pPr marL="1371600"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6pPr>
      <a:lvl7pPr marL="1591056"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7pPr>
      <a:lvl8pPr marL="1824228"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8pPr>
      <a:lvl9pPr marL="2043684"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jpg"/></Relationships>
</file>

<file path=ppt/slides/_rels/slide1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7.jpg"/></Relationships>
</file>

<file path=ppt/slides/_rels/slide1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sv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6.sv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6.jpg"/></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1" r="-111"/>
            </a:stretch>
          </a:blipFill>
        </p:spPr>
      </p:sp>
      <p:grpSp>
        <p:nvGrpSpPr>
          <p:cNvPr id="3" name="Group 3"/>
          <p:cNvGrpSpPr/>
          <p:nvPr/>
        </p:nvGrpSpPr>
        <p:grpSpPr>
          <a:xfrm>
            <a:off x="9570262" y="2819898"/>
            <a:ext cx="4647205" cy="464720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1A60"/>
            </a:solidFill>
          </p:spPr>
        </p:sp>
        <p:sp>
          <p:nvSpPr>
            <p:cNvPr id="5" name="TextBox 5"/>
            <p:cNvSpPr txBox="1"/>
            <p:nvPr/>
          </p:nvSpPr>
          <p:spPr>
            <a:xfrm>
              <a:off x="76200" y="66675"/>
              <a:ext cx="660400" cy="669925"/>
            </a:xfrm>
            <a:prstGeom prst="rect">
              <a:avLst/>
            </a:prstGeom>
          </p:spPr>
          <p:txBody>
            <a:bodyPr lIns="50800" tIns="50800" rIns="50800" bIns="50800" rtlCol="0" anchor="ctr"/>
            <a:lstStyle/>
            <a:p>
              <a:pPr algn="ctr">
                <a:lnSpc>
                  <a:spcPts val="2440"/>
                </a:lnSpc>
              </a:pPr>
              <a:endParaRPr/>
            </a:p>
          </p:txBody>
        </p:sp>
      </p:grpSp>
      <p:grpSp>
        <p:nvGrpSpPr>
          <p:cNvPr id="6" name="Group 6"/>
          <p:cNvGrpSpPr/>
          <p:nvPr/>
        </p:nvGrpSpPr>
        <p:grpSpPr>
          <a:xfrm>
            <a:off x="11893865" y="4307853"/>
            <a:ext cx="6394135" cy="1671294"/>
            <a:chOff x="0" y="0"/>
            <a:chExt cx="1684052" cy="440176"/>
          </a:xfrm>
        </p:grpSpPr>
        <p:sp>
          <p:nvSpPr>
            <p:cNvPr id="7" name="Freeform 7"/>
            <p:cNvSpPr/>
            <p:nvPr/>
          </p:nvSpPr>
          <p:spPr>
            <a:xfrm>
              <a:off x="0" y="0"/>
              <a:ext cx="1684052" cy="440176"/>
            </a:xfrm>
            <a:custGeom>
              <a:avLst/>
              <a:gdLst/>
              <a:ahLst/>
              <a:cxnLst/>
              <a:rect l="l" t="t" r="r" b="b"/>
              <a:pathLst>
                <a:path w="1684052" h="440176">
                  <a:moveTo>
                    <a:pt x="0" y="0"/>
                  </a:moveTo>
                  <a:lnTo>
                    <a:pt x="1684052" y="0"/>
                  </a:lnTo>
                  <a:lnTo>
                    <a:pt x="1684052" y="440176"/>
                  </a:lnTo>
                  <a:lnTo>
                    <a:pt x="0" y="440176"/>
                  </a:lnTo>
                  <a:close/>
                </a:path>
              </a:pathLst>
            </a:custGeom>
            <a:solidFill>
              <a:srgbClr val="F69E22"/>
            </a:solidFill>
          </p:spPr>
        </p:sp>
        <p:sp>
          <p:nvSpPr>
            <p:cNvPr id="8" name="TextBox 8"/>
            <p:cNvSpPr txBox="1"/>
            <p:nvPr/>
          </p:nvSpPr>
          <p:spPr>
            <a:xfrm>
              <a:off x="0" y="-9525"/>
              <a:ext cx="1684052" cy="449701"/>
            </a:xfrm>
            <a:prstGeom prst="rect">
              <a:avLst/>
            </a:prstGeom>
          </p:spPr>
          <p:txBody>
            <a:bodyPr lIns="50800" tIns="50800" rIns="50800" bIns="50800" rtlCol="0" anchor="ctr"/>
            <a:lstStyle/>
            <a:p>
              <a:pPr algn="ctr">
                <a:lnSpc>
                  <a:spcPts val="2440"/>
                </a:lnSpc>
              </a:pPr>
              <a:endParaRPr/>
            </a:p>
          </p:txBody>
        </p:sp>
      </p:grpSp>
      <p:grpSp>
        <p:nvGrpSpPr>
          <p:cNvPr id="9" name="Group 9"/>
          <p:cNvGrpSpPr/>
          <p:nvPr/>
        </p:nvGrpSpPr>
        <p:grpSpPr>
          <a:xfrm>
            <a:off x="10198752" y="3448388"/>
            <a:ext cx="3390225" cy="339022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9E22"/>
            </a:solidFill>
          </p:spPr>
        </p:sp>
        <p:sp>
          <p:nvSpPr>
            <p:cNvPr id="11" name="TextBox 11"/>
            <p:cNvSpPr txBox="1"/>
            <p:nvPr/>
          </p:nvSpPr>
          <p:spPr>
            <a:xfrm>
              <a:off x="76200" y="66675"/>
              <a:ext cx="660400" cy="669925"/>
            </a:xfrm>
            <a:prstGeom prst="rect">
              <a:avLst/>
            </a:prstGeom>
          </p:spPr>
          <p:txBody>
            <a:bodyPr lIns="50800" tIns="50800" rIns="50800" bIns="50800" rtlCol="0" anchor="ctr"/>
            <a:lstStyle/>
            <a:p>
              <a:pPr algn="ctr">
                <a:lnSpc>
                  <a:spcPts val="2440"/>
                </a:lnSpc>
              </a:pPr>
              <a:endParaRPr/>
            </a:p>
          </p:txBody>
        </p:sp>
      </p:grpSp>
      <p:grpSp>
        <p:nvGrpSpPr>
          <p:cNvPr id="12" name="Group 12"/>
          <p:cNvGrpSpPr/>
          <p:nvPr/>
        </p:nvGrpSpPr>
        <p:grpSpPr>
          <a:xfrm>
            <a:off x="11058218" y="4307853"/>
            <a:ext cx="1671294" cy="167129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4" name="TextBox 14"/>
            <p:cNvSpPr txBox="1"/>
            <p:nvPr/>
          </p:nvSpPr>
          <p:spPr>
            <a:xfrm>
              <a:off x="76200" y="66675"/>
              <a:ext cx="660400" cy="669925"/>
            </a:xfrm>
            <a:prstGeom prst="rect">
              <a:avLst/>
            </a:prstGeom>
          </p:spPr>
          <p:txBody>
            <a:bodyPr lIns="50800" tIns="50800" rIns="50800" bIns="50800" rtlCol="0" anchor="ctr"/>
            <a:lstStyle/>
            <a:p>
              <a:pPr algn="ctr">
                <a:lnSpc>
                  <a:spcPts val="2440"/>
                </a:lnSpc>
              </a:pPr>
              <a:endParaRPr/>
            </a:p>
          </p:txBody>
        </p:sp>
      </p:grpSp>
      <p:grpSp>
        <p:nvGrpSpPr>
          <p:cNvPr id="15" name="Group 15"/>
          <p:cNvGrpSpPr/>
          <p:nvPr/>
        </p:nvGrpSpPr>
        <p:grpSpPr>
          <a:xfrm>
            <a:off x="0" y="2819898"/>
            <a:ext cx="9488582" cy="4018715"/>
            <a:chOff x="0" y="0"/>
            <a:chExt cx="2499050" cy="1058427"/>
          </a:xfrm>
        </p:grpSpPr>
        <p:sp>
          <p:nvSpPr>
            <p:cNvPr id="16" name="Freeform 16"/>
            <p:cNvSpPr/>
            <p:nvPr/>
          </p:nvSpPr>
          <p:spPr>
            <a:xfrm>
              <a:off x="0" y="0"/>
              <a:ext cx="2499050" cy="1058427"/>
            </a:xfrm>
            <a:custGeom>
              <a:avLst/>
              <a:gdLst/>
              <a:ahLst/>
              <a:cxnLst/>
              <a:rect l="l" t="t" r="r" b="b"/>
              <a:pathLst>
                <a:path w="2499050" h="1058427">
                  <a:moveTo>
                    <a:pt x="41612" y="0"/>
                  </a:moveTo>
                  <a:lnTo>
                    <a:pt x="2457438" y="0"/>
                  </a:lnTo>
                  <a:cubicBezTo>
                    <a:pt x="2468475" y="0"/>
                    <a:pt x="2479059" y="4384"/>
                    <a:pt x="2486863" y="12188"/>
                  </a:cubicBezTo>
                  <a:cubicBezTo>
                    <a:pt x="2494666" y="19992"/>
                    <a:pt x="2499050" y="30576"/>
                    <a:pt x="2499050" y="41612"/>
                  </a:cubicBezTo>
                  <a:lnTo>
                    <a:pt x="2499050" y="1016815"/>
                  </a:lnTo>
                  <a:cubicBezTo>
                    <a:pt x="2499050" y="1039797"/>
                    <a:pt x="2480420" y="1058427"/>
                    <a:pt x="2457438" y="1058427"/>
                  </a:cubicBezTo>
                  <a:lnTo>
                    <a:pt x="41612" y="1058427"/>
                  </a:lnTo>
                  <a:cubicBezTo>
                    <a:pt x="30576" y="1058427"/>
                    <a:pt x="19992" y="1054043"/>
                    <a:pt x="12188" y="1046239"/>
                  </a:cubicBezTo>
                  <a:cubicBezTo>
                    <a:pt x="4384" y="1038435"/>
                    <a:pt x="0" y="1027851"/>
                    <a:pt x="0" y="1016815"/>
                  </a:cubicBezTo>
                  <a:lnTo>
                    <a:pt x="0" y="41612"/>
                  </a:lnTo>
                  <a:cubicBezTo>
                    <a:pt x="0" y="18630"/>
                    <a:pt x="18630" y="0"/>
                    <a:pt x="41612" y="0"/>
                  </a:cubicBezTo>
                  <a:close/>
                </a:path>
              </a:pathLst>
            </a:custGeom>
            <a:solidFill>
              <a:srgbClr val="FFFFFF"/>
            </a:solidFill>
          </p:spPr>
        </p:sp>
        <p:sp>
          <p:nvSpPr>
            <p:cNvPr id="17" name="TextBox 17"/>
            <p:cNvSpPr txBox="1"/>
            <p:nvPr/>
          </p:nvSpPr>
          <p:spPr>
            <a:xfrm>
              <a:off x="0" y="-9525"/>
              <a:ext cx="2499050" cy="1067952"/>
            </a:xfrm>
            <a:prstGeom prst="rect">
              <a:avLst/>
            </a:prstGeom>
          </p:spPr>
          <p:txBody>
            <a:bodyPr lIns="50800" tIns="50800" rIns="50800" bIns="50800" rtlCol="0" anchor="ctr"/>
            <a:lstStyle/>
            <a:p>
              <a:pPr algn="ctr">
                <a:lnSpc>
                  <a:spcPts val="4025"/>
                </a:lnSpc>
              </a:pPr>
              <a:r>
                <a:rPr lang="en-US" sz="3299">
                  <a:solidFill>
                    <a:srgbClr val="000000"/>
                  </a:solidFill>
                  <a:latin typeface="Montserrat Classic"/>
                </a:rPr>
                <a:t>Quicksort using divide and conquer algorithm</a:t>
              </a:r>
            </a:p>
          </p:txBody>
        </p:sp>
      </p:grpSp>
      <p:grpSp>
        <p:nvGrpSpPr>
          <p:cNvPr id="18" name="Group 18"/>
          <p:cNvGrpSpPr/>
          <p:nvPr/>
        </p:nvGrpSpPr>
        <p:grpSpPr>
          <a:xfrm>
            <a:off x="259912" y="7883071"/>
            <a:ext cx="6901508" cy="1543050"/>
            <a:chOff x="0" y="0"/>
            <a:chExt cx="1817681" cy="406400"/>
          </a:xfrm>
        </p:grpSpPr>
        <p:sp>
          <p:nvSpPr>
            <p:cNvPr id="19" name="Freeform 19"/>
            <p:cNvSpPr/>
            <p:nvPr/>
          </p:nvSpPr>
          <p:spPr>
            <a:xfrm>
              <a:off x="0" y="0"/>
              <a:ext cx="1817681" cy="406400"/>
            </a:xfrm>
            <a:custGeom>
              <a:avLst/>
              <a:gdLst/>
              <a:ahLst/>
              <a:cxnLst/>
              <a:rect l="l" t="t" r="r" b="b"/>
              <a:pathLst>
                <a:path w="1817681" h="406400">
                  <a:moveTo>
                    <a:pt x="0" y="0"/>
                  </a:moveTo>
                  <a:lnTo>
                    <a:pt x="1614481" y="0"/>
                  </a:lnTo>
                  <a:lnTo>
                    <a:pt x="1817681" y="203200"/>
                  </a:lnTo>
                  <a:lnTo>
                    <a:pt x="1614481" y="406400"/>
                  </a:lnTo>
                  <a:lnTo>
                    <a:pt x="0" y="406400"/>
                  </a:lnTo>
                  <a:lnTo>
                    <a:pt x="203200" y="203200"/>
                  </a:lnTo>
                  <a:lnTo>
                    <a:pt x="0" y="0"/>
                  </a:lnTo>
                  <a:close/>
                </a:path>
              </a:pathLst>
            </a:custGeom>
            <a:solidFill>
              <a:srgbClr val="F69E22"/>
            </a:solidFill>
          </p:spPr>
        </p:sp>
        <p:sp>
          <p:nvSpPr>
            <p:cNvPr id="20" name="TextBox 20"/>
            <p:cNvSpPr txBox="1"/>
            <p:nvPr/>
          </p:nvSpPr>
          <p:spPr>
            <a:xfrm>
              <a:off x="177800" y="-9525"/>
              <a:ext cx="1563681" cy="415925"/>
            </a:xfrm>
            <a:prstGeom prst="rect">
              <a:avLst/>
            </a:prstGeom>
          </p:spPr>
          <p:txBody>
            <a:bodyPr lIns="50800" tIns="50800" rIns="50800" bIns="50800" rtlCol="0" anchor="ctr"/>
            <a:lstStyle/>
            <a:p>
              <a:pPr algn="ctr">
                <a:lnSpc>
                  <a:spcPts val="3415"/>
                </a:lnSpc>
              </a:pPr>
              <a:r>
                <a:rPr lang="en-US" sz="2799">
                  <a:solidFill>
                    <a:srgbClr val="000000"/>
                  </a:solidFill>
                  <a:latin typeface="Montserrat Classic"/>
                </a:rPr>
                <a:t>Name: Shahd Ali Elganaini</a:t>
              </a:r>
            </a:p>
            <a:p>
              <a:pPr algn="ctr">
                <a:lnSpc>
                  <a:spcPts val="3415"/>
                </a:lnSpc>
              </a:pPr>
              <a:r>
                <a:rPr lang="en-US" sz="2799">
                  <a:solidFill>
                    <a:srgbClr val="000000"/>
                  </a:solidFill>
                  <a:latin typeface="Montserrat Classic"/>
                </a:rPr>
                <a:t>ID:224217</a:t>
              </a:r>
            </a:p>
          </p:txBody>
        </p:sp>
      </p:grpSp>
      <p:sp>
        <p:nvSpPr>
          <p:cNvPr id="21" name="TextBox 21"/>
          <p:cNvSpPr txBox="1"/>
          <p:nvPr/>
        </p:nvSpPr>
        <p:spPr>
          <a:xfrm>
            <a:off x="468381" y="8378131"/>
            <a:ext cx="8675619" cy="276465"/>
          </a:xfrm>
          <a:prstGeom prst="rect">
            <a:avLst/>
          </a:prstGeom>
        </p:spPr>
        <p:txBody>
          <a:bodyPr lIns="0" tIns="0" rIns="0" bIns="0" rtlCol="0" anchor="t">
            <a:spAutoFit/>
          </a:bodyPr>
          <a:lstStyle/>
          <a:p>
            <a:pPr algn="r">
              <a:lnSpc>
                <a:spcPts val="2120"/>
              </a:lnSpc>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C27A14-5727-D9C1-5149-B87831F395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00301"/>
            <a:ext cx="18288000" cy="7886700"/>
          </a:xfrm>
          <a:prstGeom prst="rect">
            <a:avLst/>
          </a:prstGeom>
        </p:spPr>
      </p:pic>
      <p:sp>
        <p:nvSpPr>
          <p:cNvPr id="4" name="Rectangle 3">
            <a:extLst>
              <a:ext uri="{FF2B5EF4-FFF2-40B4-BE49-F238E27FC236}">
                <a16:creationId xmlns:a16="http://schemas.microsoft.com/office/drawing/2014/main" id="{E461F36E-0C85-0A1F-974B-9FD212994047}"/>
              </a:ext>
            </a:extLst>
          </p:cNvPr>
          <p:cNvSpPr/>
          <p:nvPr/>
        </p:nvSpPr>
        <p:spPr>
          <a:xfrm>
            <a:off x="381000" y="342900"/>
            <a:ext cx="6248400" cy="12954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EEBB9C0-B441-9E6D-DC49-BBFF7ACCC627}"/>
              </a:ext>
            </a:extLst>
          </p:cNvPr>
          <p:cNvSpPr txBox="1"/>
          <p:nvPr/>
        </p:nvSpPr>
        <p:spPr>
          <a:xfrm>
            <a:off x="152400" y="433864"/>
            <a:ext cx="10058400" cy="923330"/>
          </a:xfrm>
          <a:prstGeom prst="rect">
            <a:avLst/>
          </a:prstGeom>
          <a:noFill/>
        </p:spPr>
        <p:txBody>
          <a:bodyPr wrap="square">
            <a:spAutoFit/>
          </a:bodyPr>
          <a:lstStyle/>
          <a:p>
            <a:r>
              <a:rPr lang="en-US" sz="5400" dirty="0">
                <a:solidFill>
                  <a:srgbClr val="FFC000"/>
                </a:solidFill>
              </a:rPr>
              <a:t> Second example</a:t>
            </a:r>
          </a:p>
        </p:txBody>
      </p:sp>
    </p:spTree>
    <p:extLst>
      <p:ext uri="{BB962C8B-B14F-4D97-AF65-F5344CB8AC3E}">
        <p14:creationId xmlns:p14="http://schemas.microsoft.com/office/powerpoint/2010/main" val="34847176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AC79B5-B26D-077D-8D0B-B386C0758B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62100"/>
            <a:ext cx="18288000" cy="8724900"/>
          </a:xfrm>
          <a:prstGeom prst="rect">
            <a:avLst/>
          </a:prstGeom>
        </p:spPr>
      </p:pic>
      <p:sp>
        <p:nvSpPr>
          <p:cNvPr id="7" name="Explosion: 8 Points 6">
            <a:extLst>
              <a:ext uri="{FF2B5EF4-FFF2-40B4-BE49-F238E27FC236}">
                <a16:creationId xmlns:a16="http://schemas.microsoft.com/office/drawing/2014/main" id="{78AE31B4-9350-E3B5-53EF-3246D621DB99}"/>
              </a:ext>
            </a:extLst>
          </p:cNvPr>
          <p:cNvSpPr/>
          <p:nvPr/>
        </p:nvSpPr>
        <p:spPr>
          <a:xfrm>
            <a:off x="15849600" y="7277100"/>
            <a:ext cx="1371600" cy="1447800"/>
          </a:xfrm>
          <a:prstGeom prst="irregularSeal1">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2" name="Freeform 3">
            <a:extLst>
              <a:ext uri="{FF2B5EF4-FFF2-40B4-BE49-F238E27FC236}">
                <a16:creationId xmlns:a16="http://schemas.microsoft.com/office/drawing/2014/main" id="{2325B6BE-A159-77D9-3B58-45AECC985256}"/>
              </a:ext>
            </a:extLst>
          </p:cNvPr>
          <p:cNvSpPr/>
          <p:nvPr/>
        </p:nvSpPr>
        <p:spPr>
          <a:xfrm>
            <a:off x="0" y="1"/>
            <a:ext cx="11175735" cy="1562100"/>
          </a:xfrm>
          <a:custGeom>
            <a:avLst/>
            <a:gdLst/>
            <a:ahLst/>
            <a:cxnLst/>
            <a:rect l="l" t="t" r="r" b="b"/>
            <a:pathLst>
              <a:path w="2943403" h="466546">
                <a:moveTo>
                  <a:pt x="2740203" y="0"/>
                </a:moveTo>
                <a:lnTo>
                  <a:pt x="0" y="0"/>
                </a:lnTo>
                <a:lnTo>
                  <a:pt x="0" y="466546"/>
                </a:lnTo>
                <a:lnTo>
                  <a:pt x="2740203" y="466546"/>
                </a:lnTo>
                <a:lnTo>
                  <a:pt x="2943403" y="233273"/>
                </a:lnTo>
                <a:lnTo>
                  <a:pt x="2740203" y="0"/>
                </a:lnTo>
                <a:close/>
              </a:path>
            </a:pathLst>
          </a:custGeom>
          <a:solidFill>
            <a:srgbClr val="F69E22"/>
          </a:solidFill>
        </p:spPr>
        <p:txBody>
          <a:bodyPr/>
          <a:lstStyle/>
          <a:p>
            <a:r>
              <a:rPr lang="en-US" sz="6600" dirty="0"/>
              <a:t>Hoare's partition algorithm</a:t>
            </a:r>
            <a:r>
              <a:rPr lang="en-US" dirty="0"/>
              <a:t>:</a:t>
            </a:r>
          </a:p>
        </p:txBody>
      </p:sp>
    </p:spTree>
    <p:extLst>
      <p:ext uri="{BB962C8B-B14F-4D97-AF65-F5344CB8AC3E}">
        <p14:creationId xmlns:p14="http://schemas.microsoft.com/office/powerpoint/2010/main" val="4152541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27C"/>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1175731" cy="1771419"/>
            <a:chOff x="0" y="0"/>
            <a:chExt cx="2943402" cy="466546"/>
          </a:xfrm>
        </p:grpSpPr>
        <p:sp>
          <p:nvSpPr>
            <p:cNvPr id="3" name="Freeform 3"/>
            <p:cNvSpPr/>
            <p:nvPr/>
          </p:nvSpPr>
          <p:spPr>
            <a:xfrm>
              <a:off x="0" y="0"/>
              <a:ext cx="2943403" cy="466546"/>
            </a:xfrm>
            <a:custGeom>
              <a:avLst/>
              <a:gdLst/>
              <a:ahLst/>
              <a:cxnLst/>
              <a:rect l="l" t="t" r="r" b="b"/>
              <a:pathLst>
                <a:path w="2943403" h="466546">
                  <a:moveTo>
                    <a:pt x="2740203" y="0"/>
                  </a:moveTo>
                  <a:lnTo>
                    <a:pt x="0" y="0"/>
                  </a:lnTo>
                  <a:lnTo>
                    <a:pt x="0" y="466546"/>
                  </a:lnTo>
                  <a:lnTo>
                    <a:pt x="2740203" y="466546"/>
                  </a:lnTo>
                  <a:lnTo>
                    <a:pt x="2943403" y="233273"/>
                  </a:lnTo>
                  <a:lnTo>
                    <a:pt x="2740203" y="0"/>
                  </a:lnTo>
                  <a:close/>
                </a:path>
              </a:pathLst>
            </a:custGeom>
            <a:solidFill>
              <a:srgbClr val="F69E22"/>
            </a:solidFill>
          </p:spPr>
        </p:sp>
        <p:sp>
          <p:nvSpPr>
            <p:cNvPr id="4" name="TextBox 4"/>
            <p:cNvSpPr txBox="1"/>
            <p:nvPr/>
          </p:nvSpPr>
          <p:spPr>
            <a:xfrm>
              <a:off x="0" y="-19050"/>
              <a:ext cx="2829102" cy="485596"/>
            </a:xfrm>
            <a:prstGeom prst="rect">
              <a:avLst/>
            </a:prstGeom>
          </p:spPr>
          <p:txBody>
            <a:bodyPr lIns="50800" tIns="50800" rIns="50800" bIns="50800" rtlCol="0" anchor="ctr"/>
            <a:lstStyle/>
            <a:p>
              <a:pPr algn="ctr">
                <a:lnSpc>
                  <a:spcPts val="8173"/>
                </a:lnSpc>
              </a:pPr>
              <a:r>
                <a:rPr lang="en-US" sz="6699" dirty="0">
                  <a:solidFill>
                    <a:srgbClr val="FFFFFF"/>
                  </a:solidFill>
                  <a:latin typeface="Montserrat"/>
                </a:rPr>
                <a:t>quicksort algorithm</a:t>
              </a:r>
            </a:p>
            <a:p>
              <a:pPr algn="ctr">
                <a:lnSpc>
                  <a:spcPts val="3537"/>
                </a:lnSpc>
              </a:pPr>
              <a:endParaRPr lang="en-US" sz="6699" dirty="0">
                <a:solidFill>
                  <a:srgbClr val="FFFFFF"/>
                </a:solidFill>
                <a:latin typeface="Montserrat"/>
              </a:endParaRPr>
            </a:p>
          </p:txBody>
        </p:sp>
      </p:grpSp>
      <p:sp>
        <p:nvSpPr>
          <p:cNvPr id="6" name="Freeform 6"/>
          <p:cNvSpPr/>
          <p:nvPr/>
        </p:nvSpPr>
        <p:spPr>
          <a:xfrm>
            <a:off x="12617193" y="5553780"/>
            <a:ext cx="5670807" cy="4579177"/>
          </a:xfrm>
          <a:custGeom>
            <a:avLst/>
            <a:gdLst/>
            <a:ahLst/>
            <a:cxnLst/>
            <a:rect l="l" t="t" r="r" b="b"/>
            <a:pathLst>
              <a:path w="5670807" h="4579177">
                <a:moveTo>
                  <a:pt x="0" y="0"/>
                </a:moveTo>
                <a:lnTo>
                  <a:pt x="5670807" y="0"/>
                </a:lnTo>
                <a:lnTo>
                  <a:pt x="5670807" y="4579177"/>
                </a:lnTo>
                <a:lnTo>
                  <a:pt x="0" y="4579177"/>
                </a:lnTo>
                <a:lnTo>
                  <a:pt x="0" y="0"/>
                </a:lnTo>
                <a:close/>
              </a:path>
            </a:pathLst>
          </a:custGeom>
          <a:blipFill>
            <a:blip r:embed="rId2"/>
            <a:stretch>
              <a:fillRect/>
            </a:stretch>
          </a:blipFill>
        </p:spPr>
      </p:sp>
      <p:sp>
        <p:nvSpPr>
          <p:cNvPr id="7" name="Freeform 7"/>
          <p:cNvSpPr/>
          <p:nvPr/>
        </p:nvSpPr>
        <p:spPr>
          <a:xfrm>
            <a:off x="13182600" y="217991"/>
            <a:ext cx="4073137" cy="4537563"/>
          </a:xfrm>
          <a:custGeom>
            <a:avLst/>
            <a:gdLst/>
            <a:ahLst/>
            <a:cxnLst/>
            <a:rect l="l" t="t" r="r" b="b"/>
            <a:pathLst>
              <a:path w="4073137" h="4537563">
                <a:moveTo>
                  <a:pt x="0" y="0"/>
                </a:moveTo>
                <a:lnTo>
                  <a:pt x="4073137" y="0"/>
                </a:lnTo>
                <a:lnTo>
                  <a:pt x="4073137" y="4537563"/>
                </a:lnTo>
                <a:lnTo>
                  <a:pt x="0" y="4537563"/>
                </a:lnTo>
                <a:lnTo>
                  <a:pt x="0" y="0"/>
                </a:lnTo>
                <a:close/>
              </a:path>
            </a:pathLst>
          </a:custGeom>
          <a:blipFill>
            <a:blip r:embed="rId3"/>
            <a:stretch>
              <a:fillRect l="-592" r="-10670"/>
            </a:stretch>
          </a:blipFill>
        </p:spPr>
      </p:sp>
      <p:sp>
        <p:nvSpPr>
          <p:cNvPr id="8" name="TextBox 7">
            <a:extLst>
              <a:ext uri="{FF2B5EF4-FFF2-40B4-BE49-F238E27FC236}">
                <a16:creationId xmlns:a16="http://schemas.microsoft.com/office/drawing/2014/main" id="{9EF001E6-BE80-AF10-10EC-65C0C22A47B0}"/>
              </a:ext>
            </a:extLst>
          </p:cNvPr>
          <p:cNvSpPr txBox="1"/>
          <p:nvPr/>
        </p:nvSpPr>
        <p:spPr>
          <a:xfrm>
            <a:off x="228600" y="1780616"/>
            <a:ext cx="13716000" cy="8094524"/>
          </a:xfrm>
          <a:prstGeom prst="rect">
            <a:avLst/>
          </a:prstGeom>
          <a:noFill/>
        </p:spPr>
        <p:txBody>
          <a:bodyPr wrap="square">
            <a:spAutoFit/>
          </a:bodyPr>
          <a:lstStyle/>
          <a:p>
            <a:r>
              <a:rPr lang="en-US" sz="4000" dirty="0">
                <a:solidFill>
                  <a:srgbClr val="FFC000"/>
                </a:solidFill>
              </a:rPr>
              <a:t>def quicksort(</a:t>
            </a:r>
            <a:r>
              <a:rPr lang="en-US" sz="4000" dirty="0" err="1">
                <a:solidFill>
                  <a:srgbClr val="FFC000"/>
                </a:solidFill>
              </a:rPr>
              <a:t>arr</a:t>
            </a:r>
            <a:r>
              <a:rPr lang="en-US" sz="4000" dirty="0">
                <a:solidFill>
                  <a:srgbClr val="FFC000"/>
                </a:solidFill>
              </a:rPr>
              <a:t>):</a:t>
            </a:r>
          </a:p>
          <a:p>
            <a:r>
              <a:rPr lang="en-US" sz="4000" dirty="0">
                <a:solidFill>
                  <a:srgbClr val="FFC000"/>
                </a:solidFill>
              </a:rPr>
              <a:t>    if </a:t>
            </a:r>
            <a:r>
              <a:rPr lang="en-US" sz="4000" dirty="0" err="1">
                <a:solidFill>
                  <a:srgbClr val="FFC000"/>
                </a:solidFill>
              </a:rPr>
              <a:t>len</a:t>
            </a:r>
            <a:r>
              <a:rPr lang="en-US" sz="4000" dirty="0">
                <a:solidFill>
                  <a:srgbClr val="FFC000"/>
                </a:solidFill>
              </a:rPr>
              <a:t>(</a:t>
            </a:r>
            <a:r>
              <a:rPr lang="en-US" sz="4000" dirty="0" err="1">
                <a:solidFill>
                  <a:srgbClr val="FFC000"/>
                </a:solidFill>
              </a:rPr>
              <a:t>arr</a:t>
            </a:r>
            <a:r>
              <a:rPr lang="en-US" sz="4000" dirty="0">
                <a:solidFill>
                  <a:srgbClr val="FFC000"/>
                </a:solidFill>
              </a:rPr>
              <a:t>) &lt;= 1:</a:t>
            </a:r>
          </a:p>
          <a:p>
            <a:r>
              <a:rPr lang="en-US" sz="4000" dirty="0">
                <a:solidFill>
                  <a:srgbClr val="FFC000"/>
                </a:solidFill>
              </a:rPr>
              <a:t>        return </a:t>
            </a:r>
            <a:r>
              <a:rPr lang="en-US" sz="4000" dirty="0" err="1">
                <a:solidFill>
                  <a:srgbClr val="FFC000"/>
                </a:solidFill>
              </a:rPr>
              <a:t>arr</a:t>
            </a:r>
            <a:endParaRPr lang="en-US" sz="4000" dirty="0">
              <a:solidFill>
                <a:srgbClr val="FFC000"/>
              </a:solidFill>
            </a:endParaRPr>
          </a:p>
          <a:p>
            <a:r>
              <a:rPr lang="en-US" sz="4000" dirty="0">
                <a:solidFill>
                  <a:srgbClr val="FFC000"/>
                </a:solidFill>
              </a:rPr>
              <a:t>    else:</a:t>
            </a:r>
          </a:p>
          <a:p>
            <a:r>
              <a:rPr lang="en-US" sz="4000" dirty="0">
                <a:solidFill>
                  <a:srgbClr val="FFC000"/>
                </a:solidFill>
              </a:rPr>
              <a:t>        pivot = </a:t>
            </a:r>
            <a:r>
              <a:rPr lang="en-US" sz="4000" dirty="0" err="1">
                <a:solidFill>
                  <a:srgbClr val="FFC000"/>
                </a:solidFill>
              </a:rPr>
              <a:t>arr</a:t>
            </a:r>
            <a:r>
              <a:rPr lang="en-US" sz="4000" dirty="0">
                <a:solidFill>
                  <a:srgbClr val="FFC000"/>
                </a:solidFill>
              </a:rPr>
              <a:t>[-1]</a:t>
            </a:r>
          </a:p>
          <a:p>
            <a:r>
              <a:rPr lang="en-US" sz="4000" dirty="0">
                <a:solidFill>
                  <a:srgbClr val="FFC000"/>
                </a:solidFill>
              </a:rPr>
              <a:t>        left = [x for x in </a:t>
            </a:r>
            <a:r>
              <a:rPr lang="en-US" sz="4000" dirty="0" err="1">
                <a:solidFill>
                  <a:srgbClr val="FFC000"/>
                </a:solidFill>
              </a:rPr>
              <a:t>arr</a:t>
            </a:r>
            <a:r>
              <a:rPr lang="en-US" sz="4000" dirty="0">
                <a:solidFill>
                  <a:srgbClr val="FFC000"/>
                </a:solidFill>
              </a:rPr>
              <a:t>[:-1] if x &lt;= pivot]</a:t>
            </a:r>
          </a:p>
          <a:p>
            <a:r>
              <a:rPr lang="en-US" sz="4000" dirty="0">
                <a:solidFill>
                  <a:srgbClr val="FFC000"/>
                </a:solidFill>
              </a:rPr>
              <a:t>        right = [x for x in </a:t>
            </a:r>
            <a:r>
              <a:rPr lang="en-US" sz="4000" dirty="0" err="1">
                <a:solidFill>
                  <a:srgbClr val="FFC000"/>
                </a:solidFill>
              </a:rPr>
              <a:t>arr</a:t>
            </a:r>
            <a:r>
              <a:rPr lang="en-US" sz="4000" dirty="0">
                <a:solidFill>
                  <a:srgbClr val="FFC000"/>
                </a:solidFill>
              </a:rPr>
              <a:t>[:-1] if x &gt; pivot]</a:t>
            </a:r>
          </a:p>
          <a:p>
            <a:r>
              <a:rPr lang="en-US" sz="4000" dirty="0">
                <a:solidFill>
                  <a:srgbClr val="FFC000"/>
                </a:solidFill>
              </a:rPr>
              <a:t>        return quicksort(left) + [pivot] + quicksort(right)</a:t>
            </a:r>
          </a:p>
          <a:p>
            <a:endParaRPr lang="en-US" sz="4000" dirty="0">
              <a:solidFill>
                <a:srgbClr val="FFC000"/>
              </a:solidFill>
            </a:endParaRPr>
          </a:p>
          <a:p>
            <a:r>
              <a:rPr lang="en-US" sz="4000" dirty="0">
                <a:solidFill>
                  <a:srgbClr val="FFC000"/>
                </a:solidFill>
              </a:rPr>
              <a:t># Example usage:</a:t>
            </a:r>
          </a:p>
          <a:p>
            <a:r>
              <a:rPr lang="en-US" sz="4000" dirty="0" err="1">
                <a:solidFill>
                  <a:srgbClr val="FFC000"/>
                </a:solidFill>
              </a:rPr>
              <a:t>arr</a:t>
            </a:r>
            <a:r>
              <a:rPr lang="en-US" sz="4000" dirty="0">
                <a:solidFill>
                  <a:srgbClr val="FFC000"/>
                </a:solidFill>
              </a:rPr>
              <a:t> = [3, 6, 8, 10, 1, 2, 1]</a:t>
            </a:r>
          </a:p>
          <a:p>
            <a:r>
              <a:rPr lang="en-US" sz="4000" dirty="0" err="1">
                <a:solidFill>
                  <a:srgbClr val="FFC000"/>
                </a:solidFill>
              </a:rPr>
              <a:t>sorted_arr</a:t>
            </a:r>
            <a:r>
              <a:rPr lang="en-US" sz="4000" dirty="0">
                <a:solidFill>
                  <a:srgbClr val="FFC000"/>
                </a:solidFill>
              </a:rPr>
              <a:t> = quicksort(</a:t>
            </a:r>
            <a:r>
              <a:rPr lang="en-US" sz="4000" dirty="0" err="1">
                <a:solidFill>
                  <a:srgbClr val="FFC000"/>
                </a:solidFill>
              </a:rPr>
              <a:t>arr</a:t>
            </a:r>
            <a:r>
              <a:rPr lang="en-US" sz="4000" dirty="0">
                <a:solidFill>
                  <a:srgbClr val="FFC000"/>
                </a:solidFill>
              </a:rPr>
              <a:t>)</a:t>
            </a:r>
          </a:p>
          <a:p>
            <a:r>
              <a:rPr lang="en-US" sz="4000" dirty="0">
                <a:solidFill>
                  <a:srgbClr val="FFC000"/>
                </a:solidFill>
              </a:rPr>
              <a:t>print(</a:t>
            </a:r>
            <a:r>
              <a:rPr lang="en-US" sz="4000" dirty="0" err="1">
                <a:solidFill>
                  <a:srgbClr val="FFC000"/>
                </a:solidFill>
              </a:rPr>
              <a:t>sorted_arr</a:t>
            </a:r>
            <a:r>
              <a:rPr lang="en-US" sz="4000" dirty="0">
                <a:solidFill>
                  <a:srgbClr val="FFC000"/>
                </a:solidFill>
              </a:rPr>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27C"/>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1175731" cy="1543050"/>
            <a:chOff x="0" y="0"/>
            <a:chExt cx="2943402" cy="406400"/>
          </a:xfrm>
        </p:grpSpPr>
        <p:sp>
          <p:nvSpPr>
            <p:cNvPr id="3" name="Freeform 3"/>
            <p:cNvSpPr/>
            <p:nvPr/>
          </p:nvSpPr>
          <p:spPr>
            <a:xfrm>
              <a:off x="0" y="0"/>
              <a:ext cx="2943403" cy="406400"/>
            </a:xfrm>
            <a:custGeom>
              <a:avLst/>
              <a:gdLst/>
              <a:ahLst/>
              <a:cxnLst/>
              <a:rect l="l" t="t" r="r" b="b"/>
              <a:pathLst>
                <a:path w="2943403" h="406400">
                  <a:moveTo>
                    <a:pt x="2740203" y="0"/>
                  </a:moveTo>
                  <a:lnTo>
                    <a:pt x="0" y="0"/>
                  </a:lnTo>
                  <a:lnTo>
                    <a:pt x="0" y="406400"/>
                  </a:lnTo>
                  <a:lnTo>
                    <a:pt x="2740203" y="406400"/>
                  </a:lnTo>
                  <a:lnTo>
                    <a:pt x="2943403" y="203200"/>
                  </a:lnTo>
                  <a:lnTo>
                    <a:pt x="2740203" y="0"/>
                  </a:lnTo>
                  <a:close/>
                </a:path>
              </a:pathLst>
            </a:custGeom>
            <a:solidFill>
              <a:srgbClr val="F69E22"/>
            </a:solidFill>
          </p:spPr>
        </p:sp>
        <p:sp>
          <p:nvSpPr>
            <p:cNvPr id="4" name="TextBox 4"/>
            <p:cNvSpPr txBox="1"/>
            <p:nvPr/>
          </p:nvSpPr>
          <p:spPr>
            <a:xfrm>
              <a:off x="0" y="0"/>
              <a:ext cx="2829102" cy="406400"/>
            </a:xfrm>
            <a:prstGeom prst="rect">
              <a:avLst/>
            </a:prstGeom>
          </p:spPr>
          <p:txBody>
            <a:bodyPr lIns="50800" tIns="50800" rIns="50800" bIns="50800" rtlCol="0" anchor="ctr"/>
            <a:lstStyle/>
            <a:p>
              <a:pPr algn="ctr">
                <a:lnSpc>
                  <a:spcPts val="2440"/>
                </a:lnSpc>
              </a:pPr>
              <a:endParaRPr/>
            </a:p>
          </p:txBody>
        </p:sp>
      </p:grpSp>
      <p:sp>
        <p:nvSpPr>
          <p:cNvPr id="7" name="Freeform 7"/>
          <p:cNvSpPr/>
          <p:nvPr/>
        </p:nvSpPr>
        <p:spPr>
          <a:xfrm>
            <a:off x="11175735" y="0"/>
            <a:ext cx="7112265" cy="1992111"/>
          </a:xfrm>
          <a:custGeom>
            <a:avLst/>
            <a:gdLst/>
            <a:ahLst/>
            <a:cxnLst/>
            <a:rect l="l" t="t" r="r" b="b"/>
            <a:pathLst>
              <a:path w="2966121" h="1992111">
                <a:moveTo>
                  <a:pt x="0" y="0"/>
                </a:moveTo>
                <a:lnTo>
                  <a:pt x="2966121" y="0"/>
                </a:lnTo>
                <a:lnTo>
                  <a:pt x="2966121" y="1992111"/>
                </a:lnTo>
                <a:lnTo>
                  <a:pt x="0" y="19921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TextBox 11"/>
          <p:cNvSpPr txBox="1"/>
          <p:nvPr/>
        </p:nvSpPr>
        <p:spPr>
          <a:xfrm>
            <a:off x="642330" y="222696"/>
            <a:ext cx="9410946" cy="806004"/>
          </a:xfrm>
          <a:prstGeom prst="rect">
            <a:avLst/>
          </a:prstGeom>
        </p:spPr>
        <p:txBody>
          <a:bodyPr lIns="0" tIns="0" rIns="0" bIns="0" rtlCol="0" anchor="t">
            <a:spAutoFit/>
          </a:bodyPr>
          <a:lstStyle/>
          <a:p>
            <a:pPr algn="ctr">
              <a:lnSpc>
                <a:spcPts val="6462"/>
              </a:lnSpc>
              <a:spcBef>
                <a:spcPct val="0"/>
              </a:spcBef>
            </a:pPr>
            <a:r>
              <a:rPr lang="en-US" sz="5297">
                <a:solidFill>
                  <a:srgbClr val="FFFFFF"/>
                </a:solidFill>
                <a:latin typeface="Montserrat"/>
              </a:rPr>
              <a:t>Analysis of Quicksort</a:t>
            </a:r>
          </a:p>
        </p:txBody>
      </p:sp>
      <p:sp>
        <p:nvSpPr>
          <p:cNvPr id="15" name="TextBox 14">
            <a:extLst>
              <a:ext uri="{FF2B5EF4-FFF2-40B4-BE49-F238E27FC236}">
                <a16:creationId xmlns:a16="http://schemas.microsoft.com/office/drawing/2014/main" id="{ED51EE56-FB3A-7A8B-86CC-E78B0755AE8C}"/>
              </a:ext>
            </a:extLst>
          </p:cNvPr>
          <p:cNvSpPr txBox="1"/>
          <p:nvPr/>
        </p:nvSpPr>
        <p:spPr>
          <a:xfrm>
            <a:off x="11866665" y="366980"/>
            <a:ext cx="10050818" cy="707886"/>
          </a:xfrm>
          <a:prstGeom prst="rect">
            <a:avLst/>
          </a:prstGeom>
          <a:noFill/>
        </p:spPr>
        <p:txBody>
          <a:bodyPr wrap="square">
            <a:spAutoFit/>
          </a:bodyPr>
          <a:lstStyle/>
          <a:p>
            <a:r>
              <a:rPr lang="en-US" sz="4000" dirty="0">
                <a:solidFill>
                  <a:srgbClr val="FFC000"/>
                </a:solidFill>
                <a:latin typeface="Aharoni" panose="02010803020104030203" pitchFamily="2" charset="-79"/>
                <a:cs typeface="Aharoni" panose="02010803020104030203" pitchFamily="2" charset="-79"/>
              </a:rPr>
              <a:t>Best Case analysis :</a:t>
            </a:r>
          </a:p>
        </p:txBody>
      </p:sp>
      <p:pic>
        <p:nvPicPr>
          <p:cNvPr id="17" name="Picture 16">
            <a:extLst>
              <a:ext uri="{FF2B5EF4-FFF2-40B4-BE49-F238E27FC236}">
                <a16:creationId xmlns:a16="http://schemas.microsoft.com/office/drawing/2014/main" id="{73059D67-5187-E2F4-0D24-21B968622F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214807"/>
            <a:ext cx="18288000" cy="807219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3079831D-FE4E-7FE8-3726-4B97E2479F2F}"/>
              </a:ext>
            </a:extLst>
          </p:cNvPr>
          <p:cNvGrpSpPr/>
          <p:nvPr/>
        </p:nvGrpSpPr>
        <p:grpSpPr>
          <a:xfrm>
            <a:off x="0" y="0"/>
            <a:ext cx="11175731" cy="1543050"/>
            <a:chOff x="0" y="0"/>
            <a:chExt cx="2943402" cy="406400"/>
          </a:xfrm>
        </p:grpSpPr>
        <p:sp>
          <p:nvSpPr>
            <p:cNvPr id="3" name="Freeform 3">
              <a:extLst>
                <a:ext uri="{FF2B5EF4-FFF2-40B4-BE49-F238E27FC236}">
                  <a16:creationId xmlns:a16="http://schemas.microsoft.com/office/drawing/2014/main" id="{A7700C63-9ABD-CFA8-8785-CCC5DC8A5865}"/>
                </a:ext>
              </a:extLst>
            </p:cNvPr>
            <p:cNvSpPr/>
            <p:nvPr/>
          </p:nvSpPr>
          <p:spPr>
            <a:xfrm>
              <a:off x="0" y="0"/>
              <a:ext cx="2943403" cy="406400"/>
            </a:xfrm>
            <a:custGeom>
              <a:avLst/>
              <a:gdLst/>
              <a:ahLst/>
              <a:cxnLst/>
              <a:rect l="l" t="t" r="r" b="b"/>
              <a:pathLst>
                <a:path w="2943403" h="406400">
                  <a:moveTo>
                    <a:pt x="2740203" y="0"/>
                  </a:moveTo>
                  <a:lnTo>
                    <a:pt x="0" y="0"/>
                  </a:lnTo>
                  <a:lnTo>
                    <a:pt x="0" y="406400"/>
                  </a:lnTo>
                  <a:lnTo>
                    <a:pt x="2740203" y="406400"/>
                  </a:lnTo>
                  <a:lnTo>
                    <a:pt x="2943403" y="203200"/>
                  </a:lnTo>
                  <a:lnTo>
                    <a:pt x="2740203" y="0"/>
                  </a:lnTo>
                  <a:close/>
                </a:path>
              </a:pathLst>
            </a:custGeom>
            <a:solidFill>
              <a:srgbClr val="F69E22"/>
            </a:solidFill>
          </p:spPr>
        </p:sp>
        <p:sp>
          <p:nvSpPr>
            <p:cNvPr id="5" name="TextBox 4">
              <a:extLst>
                <a:ext uri="{FF2B5EF4-FFF2-40B4-BE49-F238E27FC236}">
                  <a16:creationId xmlns:a16="http://schemas.microsoft.com/office/drawing/2014/main" id="{30508F5E-3DCF-4585-89E7-A4F1542AFB0F}"/>
                </a:ext>
              </a:extLst>
            </p:cNvPr>
            <p:cNvSpPr txBox="1"/>
            <p:nvPr/>
          </p:nvSpPr>
          <p:spPr>
            <a:xfrm>
              <a:off x="0" y="0"/>
              <a:ext cx="2829102" cy="406400"/>
            </a:xfrm>
            <a:prstGeom prst="rect">
              <a:avLst/>
            </a:prstGeom>
          </p:spPr>
          <p:txBody>
            <a:bodyPr lIns="50800" tIns="50800" rIns="50800" bIns="50800" rtlCol="0" anchor="ctr"/>
            <a:lstStyle/>
            <a:p>
              <a:pPr algn="ctr">
                <a:lnSpc>
                  <a:spcPts val="2440"/>
                </a:lnSpc>
              </a:pPr>
              <a:endParaRPr/>
            </a:p>
          </p:txBody>
        </p:sp>
      </p:grpSp>
      <p:sp>
        <p:nvSpPr>
          <p:cNvPr id="6" name="Freeform 7">
            <a:extLst>
              <a:ext uri="{FF2B5EF4-FFF2-40B4-BE49-F238E27FC236}">
                <a16:creationId xmlns:a16="http://schemas.microsoft.com/office/drawing/2014/main" id="{AD2FBA18-67FA-0E57-B9A0-7A2FE7A2AA4A}"/>
              </a:ext>
            </a:extLst>
          </p:cNvPr>
          <p:cNvSpPr/>
          <p:nvPr/>
        </p:nvSpPr>
        <p:spPr>
          <a:xfrm>
            <a:off x="11175735" y="0"/>
            <a:ext cx="7112265" cy="1992111"/>
          </a:xfrm>
          <a:custGeom>
            <a:avLst/>
            <a:gdLst/>
            <a:ahLst/>
            <a:cxnLst/>
            <a:rect l="l" t="t" r="r" b="b"/>
            <a:pathLst>
              <a:path w="2966121" h="1992111">
                <a:moveTo>
                  <a:pt x="0" y="0"/>
                </a:moveTo>
                <a:lnTo>
                  <a:pt x="2966121" y="0"/>
                </a:lnTo>
                <a:lnTo>
                  <a:pt x="2966121" y="1992111"/>
                </a:lnTo>
                <a:lnTo>
                  <a:pt x="0" y="19921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11">
            <a:extLst>
              <a:ext uri="{FF2B5EF4-FFF2-40B4-BE49-F238E27FC236}">
                <a16:creationId xmlns:a16="http://schemas.microsoft.com/office/drawing/2014/main" id="{5DCC7A6A-A751-55B9-6308-1A7B5CF291CA}"/>
              </a:ext>
            </a:extLst>
          </p:cNvPr>
          <p:cNvSpPr txBox="1"/>
          <p:nvPr/>
        </p:nvSpPr>
        <p:spPr>
          <a:xfrm>
            <a:off x="642330" y="222696"/>
            <a:ext cx="9410946" cy="806004"/>
          </a:xfrm>
          <a:prstGeom prst="rect">
            <a:avLst/>
          </a:prstGeom>
        </p:spPr>
        <p:txBody>
          <a:bodyPr lIns="0" tIns="0" rIns="0" bIns="0" rtlCol="0" anchor="t">
            <a:spAutoFit/>
          </a:bodyPr>
          <a:lstStyle/>
          <a:p>
            <a:pPr algn="ctr">
              <a:lnSpc>
                <a:spcPts val="6462"/>
              </a:lnSpc>
              <a:spcBef>
                <a:spcPct val="0"/>
              </a:spcBef>
            </a:pPr>
            <a:r>
              <a:rPr lang="en-US" sz="5297">
                <a:solidFill>
                  <a:srgbClr val="FFFFFF"/>
                </a:solidFill>
                <a:latin typeface="Montserrat"/>
              </a:rPr>
              <a:t>Analysis of Quicksort</a:t>
            </a:r>
          </a:p>
        </p:txBody>
      </p:sp>
      <p:sp>
        <p:nvSpPr>
          <p:cNvPr id="8" name="TextBox 7">
            <a:extLst>
              <a:ext uri="{FF2B5EF4-FFF2-40B4-BE49-F238E27FC236}">
                <a16:creationId xmlns:a16="http://schemas.microsoft.com/office/drawing/2014/main" id="{B065D8A8-C2E6-9934-598C-678F1CD9ED89}"/>
              </a:ext>
            </a:extLst>
          </p:cNvPr>
          <p:cNvSpPr txBox="1"/>
          <p:nvPr/>
        </p:nvSpPr>
        <p:spPr>
          <a:xfrm>
            <a:off x="11609722" y="164467"/>
            <a:ext cx="10050818" cy="707886"/>
          </a:xfrm>
          <a:prstGeom prst="rect">
            <a:avLst/>
          </a:prstGeom>
          <a:noFill/>
        </p:spPr>
        <p:txBody>
          <a:bodyPr wrap="square">
            <a:spAutoFit/>
          </a:bodyPr>
          <a:lstStyle/>
          <a:p>
            <a:r>
              <a:rPr lang="en-US" sz="4000" dirty="0">
                <a:solidFill>
                  <a:srgbClr val="FFC000"/>
                </a:solidFill>
                <a:latin typeface="Aharoni" panose="02010803020104030203" pitchFamily="2" charset="-79"/>
                <a:cs typeface="Aharoni" panose="02010803020104030203" pitchFamily="2" charset="-79"/>
              </a:rPr>
              <a:t>worst Case analysis:</a:t>
            </a:r>
          </a:p>
        </p:txBody>
      </p:sp>
      <p:pic>
        <p:nvPicPr>
          <p:cNvPr id="11" name="Picture 10">
            <a:extLst>
              <a:ext uri="{FF2B5EF4-FFF2-40B4-BE49-F238E27FC236}">
                <a16:creationId xmlns:a16="http://schemas.microsoft.com/office/drawing/2014/main" id="{DD9425FA-EA43-330E-F4B5-CE736EDA80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214807"/>
            <a:ext cx="18440400" cy="8072193"/>
          </a:xfrm>
          <a:prstGeom prst="rect">
            <a:avLst/>
          </a:prstGeom>
        </p:spPr>
      </p:pic>
    </p:spTree>
    <p:extLst>
      <p:ext uri="{BB962C8B-B14F-4D97-AF65-F5344CB8AC3E}">
        <p14:creationId xmlns:p14="http://schemas.microsoft.com/office/powerpoint/2010/main" val="1880598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27C"/>
        </a:solidFill>
        <a:effectLst/>
      </p:bgPr>
    </p:bg>
    <p:spTree>
      <p:nvGrpSpPr>
        <p:cNvPr id="1" name=""/>
        <p:cNvGrpSpPr/>
        <p:nvPr/>
      </p:nvGrpSpPr>
      <p:grpSpPr>
        <a:xfrm>
          <a:off x="0" y="0"/>
          <a:ext cx="0" cy="0"/>
          <a:chOff x="0" y="0"/>
          <a:chExt cx="0" cy="0"/>
        </a:xfrm>
      </p:grpSpPr>
      <p:grpSp>
        <p:nvGrpSpPr>
          <p:cNvPr id="10" name="Group 2">
            <a:extLst>
              <a:ext uri="{FF2B5EF4-FFF2-40B4-BE49-F238E27FC236}">
                <a16:creationId xmlns:a16="http://schemas.microsoft.com/office/drawing/2014/main" id="{1C22A87F-117B-8058-C304-7A7F98CBD6F8}"/>
              </a:ext>
            </a:extLst>
          </p:cNvPr>
          <p:cNvGrpSpPr/>
          <p:nvPr/>
        </p:nvGrpSpPr>
        <p:grpSpPr>
          <a:xfrm>
            <a:off x="0" y="0"/>
            <a:ext cx="11175731" cy="1543050"/>
            <a:chOff x="0" y="0"/>
            <a:chExt cx="2943402" cy="406400"/>
          </a:xfrm>
        </p:grpSpPr>
        <p:sp>
          <p:nvSpPr>
            <p:cNvPr id="11" name="Freeform 3">
              <a:extLst>
                <a:ext uri="{FF2B5EF4-FFF2-40B4-BE49-F238E27FC236}">
                  <a16:creationId xmlns:a16="http://schemas.microsoft.com/office/drawing/2014/main" id="{0B6C2347-6D24-DE4D-EC13-137B38FD0CB9}"/>
                </a:ext>
              </a:extLst>
            </p:cNvPr>
            <p:cNvSpPr/>
            <p:nvPr/>
          </p:nvSpPr>
          <p:spPr>
            <a:xfrm>
              <a:off x="0" y="0"/>
              <a:ext cx="2943403" cy="406400"/>
            </a:xfrm>
            <a:custGeom>
              <a:avLst/>
              <a:gdLst/>
              <a:ahLst/>
              <a:cxnLst/>
              <a:rect l="l" t="t" r="r" b="b"/>
              <a:pathLst>
                <a:path w="2943403" h="406400">
                  <a:moveTo>
                    <a:pt x="2740203" y="0"/>
                  </a:moveTo>
                  <a:lnTo>
                    <a:pt x="0" y="0"/>
                  </a:lnTo>
                  <a:lnTo>
                    <a:pt x="0" y="406400"/>
                  </a:lnTo>
                  <a:lnTo>
                    <a:pt x="2740203" y="406400"/>
                  </a:lnTo>
                  <a:lnTo>
                    <a:pt x="2943403" y="203200"/>
                  </a:lnTo>
                  <a:lnTo>
                    <a:pt x="2740203" y="0"/>
                  </a:lnTo>
                  <a:close/>
                </a:path>
              </a:pathLst>
            </a:custGeom>
            <a:solidFill>
              <a:srgbClr val="F69E22"/>
            </a:solidFill>
          </p:spPr>
        </p:sp>
        <p:sp>
          <p:nvSpPr>
            <p:cNvPr id="12" name="TextBox 4">
              <a:extLst>
                <a:ext uri="{FF2B5EF4-FFF2-40B4-BE49-F238E27FC236}">
                  <a16:creationId xmlns:a16="http://schemas.microsoft.com/office/drawing/2014/main" id="{0C6FC758-3612-3855-37D5-113454A71E65}"/>
                </a:ext>
              </a:extLst>
            </p:cNvPr>
            <p:cNvSpPr txBox="1"/>
            <p:nvPr/>
          </p:nvSpPr>
          <p:spPr>
            <a:xfrm>
              <a:off x="0" y="0"/>
              <a:ext cx="2829102" cy="406400"/>
            </a:xfrm>
            <a:prstGeom prst="rect">
              <a:avLst/>
            </a:prstGeom>
          </p:spPr>
          <p:txBody>
            <a:bodyPr lIns="50800" tIns="50800" rIns="50800" bIns="50800" rtlCol="0" anchor="ctr"/>
            <a:lstStyle/>
            <a:p>
              <a:pPr algn="ctr">
                <a:lnSpc>
                  <a:spcPts val="2440"/>
                </a:lnSpc>
              </a:pPr>
              <a:endParaRPr/>
            </a:p>
          </p:txBody>
        </p:sp>
      </p:grpSp>
      <p:sp>
        <p:nvSpPr>
          <p:cNvPr id="13" name="Freeform 7">
            <a:extLst>
              <a:ext uri="{FF2B5EF4-FFF2-40B4-BE49-F238E27FC236}">
                <a16:creationId xmlns:a16="http://schemas.microsoft.com/office/drawing/2014/main" id="{2BFD4626-21AA-BF94-E3F4-9C636CA38AFC}"/>
              </a:ext>
            </a:extLst>
          </p:cNvPr>
          <p:cNvSpPr/>
          <p:nvPr/>
        </p:nvSpPr>
        <p:spPr>
          <a:xfrm>
            <a:off x="11175735" y="0"/>
            <a:ext cx="7112265" cy="1992111"/>
          </a:xfrm>
          <a:custGeom>
            <a:avLst/>
            <a:gdLst/>
            <a:ahLst/>
            <a:cxnLst/>
            <a:rect l="l" t="t" r="r" b="b"/>
            <a:pathLst>
              <a:path w="2966121" h="1992111">
                <a:moveTo>
                  <a:pt x="0" y="0"/>
                </a:moveTo>
                <a:lnTo>
                  <a:pt x="2966121" y="0"/>
                </a:lnTo>
                <a:lnTo>
                  <a:pt x="2966121" y="1992111"/>
                </a:lnTo>
                <a:lnTo>
                  <a:pt x="0" y="19921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TextBox 11">
            <a:extLst>
              <a:ext uri="{FF2B5EF4-FFF2-40B4-BE49-F238E27FC236}">
                <a16:creationId xmlns:a16="http://schemas.microsoft.com/office/drawing/2014/main" id="{3E01EF9D-02A3-B0E3-5668-C3EFEB66CC66}"/>
              </a:ext>
            </a:extLst>
          </p:cNvPr>
          <p:cNvSpPr txBox="1"/>
          <p:nvPr/>
        </p:nvSpPr>
        <p:spPr>
          <a:xfrm>
            <a:off x="642330" y="222696"/>
            <a:ext cx="9410946" cy="806004"/>
          </a:xfrm>
          <a:prstGeom prst="rect">
            <a:avLst/>
          </a:prstGeom>
        </p:spPr>
        <p:txBody>
          <a:bodyPr lIns="0" tIns="0" rIns="0" bIns="0" rtlCol="0" anchor="t">
            <a:spAutoFit/>
          </a:bodyPr>
          <a:lstStyle/>
          <a:p>
            <a:pPr algn="ctr">
              <a:lnSpc>
                <a:spcPts val="6462"/>
              </a:lnSpc>
              <a:spcBef>
                <a:spcPct val="0"/>
              </a:spcBef>
            </a:pPr>
            <a:r>
              <a:rPr lang="en-US" sz="5297">
                <a:solidFill>
                  <a:srgbClr val="FFFFFF"/>
                </a:solidFill>
                <a:latin typeface="Montserrat"/>
              </a:rPr>
              <a:t>Analysis of Quicksort</a:t>
            </a:r>
          </a:p>
        </p:txBody>
      </p:sp>
      <p:sp>
        <p:nvSpPr>
          <p:cNvPr id="15" name="TextBox 14">
            <a:extLst>
              <a:ext uri="{FF2B5EF4-FFF2-40B4-BE49-F238E27FC236}">
                <a16:creationId xmlns:a16="http://schemas.microsoft.com/office/drawing/2014/main" id="{45F0DD32-A193-205F-C836-F884BBA7695A}"/>
              </a:ext>
            </a:extLst>
          </p:cNvPr>
          <p:cNvSpPr txBox="1"/>
          <p:nvPr/>
        </p:nvSpPr>
        <p:spPr>
          <a:xfrm>
            <a:off x="11866665" y="366980"/>
            <a:ext cx="10050818" cy="1323439"/>
          </a:xfrm>
          <a:prstGeom prst="rect">
            <a:avLst/>
          </a:prstGeom>
          <a:noFill/>
        </p:spPr>
        <p:txBody>
          <a:bodyPr wrap="square">
            <a:spAutoFit/>
          </a:bodyPr>
          <a:lstStyle/>
          <a:p>
            <a:r>
              <a:rPr lang="en-US" sz="4000" dirty="0">
                <a:solidFill>
                  <a:srgbClr val="FFC000"/>
                </a:solidFill>
                <a:latin typeface="Aharoni" panose="02010803020104030203" pitchFamily="2" charset="-79"/>
                <a:cs typeface="Aharoni" panose="02010803020104030203" pitchFamily="2" charset="-79"/>
              </a:rPr>
              <a:t>Average Case analysis </a:t>
            </a:r>
          </a:p>
          <a:p>
            <a:r>
              <a:rPr lang="en-US" sz="4000" dirty="0">
                <a:solidFill>
                  <a:srgbClr val="FFC000"/>
                </a:solidFill>
                <a:latin typeface="Aharoni" panose="02010803020104030203" pitchFamily="2" charset="-79"/>
                <a:cs typeface="Aharoni" panose="02010803020104030203" pitchFamily="2" charset="-79"/>
              </a:rPr>
              <a:t>(pivot is random :</a:t>
            </a:r>
            <a:endParaRPr lang="en-US" dirty="0">
              <a:solidFill>
                <a:srgbClr val="FFC000"/>
              </a:solidFill>
            </a:endParaRPr>
          </a:p>
        </p:txBody>
      </p:sp>
      <p:pic>
        <p:nvPicPr>
          <p:cNvPr id="18" name="Picture 17">
            <a:extLst>
              <a:ext uri="{FF2B5EF4-FFF2-40B4-BE49-F238E27FC236}">
                <a16:creationId xmlns:a16="http://schemas.microsoft.com/office/drawing/2014/main" id="{B44EB999-A520-5313-B585-5177497CCC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92111"/>
            <a:ext cx="18288000" cy="829488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227C"/>
        </a:solidFill>
        <a:effectLst/>
      </p:bgPr>
    </p:bg>
    <p:spTree>
      <p:nvGrpSpPr>
        <p:cNvPr id="1" name=""/>
        <p:cNvGrpSpPr/>
        <p:nvPr/>
      </p:nvGrpSpPr>
      <p:grpSpPr>
        <a:xfrm>
          <a:off x="0" y="0"/>
          <a:ext cx="0" cy="0"/>
          <a:chOff x="0" y="0"/>
          <a:chExt cx="0" cy="0"/>
        </a:xfrm>
      </p:grpSpPr>
      <p:sp>
        <p:nvSpPr>
          <p:cNvPr id="2" name="TextBox 2"/>
          <p:cNvSpPr txBox="1"/>
          <p:nvPr/>
        </p:nvSpPr>
        <p:spPr>
          <a:xfrm>
            <a:off x="0" y="1543050"/>
            <a:ext cx="18288000" cy="7189212"/>
          </a:xfrm>
          <a:prstGeom prst="rect">
            <a:avLst/>
          </a:prstGeom>
        </p:spPr>
        <p:txBody>
          <a:bodyPr wrap="square" lIns="0" tIns="0" rIns="0" bIns="0" rtlCol="0" anchor="t">
            <a:spAutoFit/>
          </a:bodyPr>
          <a:lstStyle/>
          <a:p>
            <a:pPr algn="ctr">
              <a:lnSpc>
                <a:spcPts val="4233"/>
              </a:lnSpc>
              <a:spcBef>
                <a:spcPct val="0"/>
              </a:spcBef>
            </a:pPr>
            <a:r>
              <a:rPr lang="en-US" sz="3470" dirty="0">
                <a:solidFill>
                  <a:srgbClr val="F69E22"/>
                </a:solidFill>
                <a:latin typeface="Montserrat"/>
              </a:rPr>
              <a:t>Best Case:</a:t>
            </a:r>
          </a:p>
          <a:p>
            <a:pPr algn="ctr">
              <a:lnSpc>
                <a:spcPts val="2891"/>
              </a:lnSpc>
              <a:spcBef>
                <a:spcPct val="0"/>
              </a:spcBef>
            </a:pPr>
            <a:endParaRPr lang="en-US" sz="3470" dirty="0">
              <a:solidFill>
                <a:srgbClr val="F69E22"/>
              </a:solidFill>
              <a:latin typeface="Montserrat"/>
            </a:endParaRPr>
          </a:p>
          <a:p>
            <a:pPr algn="ctr">
              <a:lnSpc>
                <a:spcPts val="2891"/>
              </a:lnSpc>
              <a:spcBef>
                <a:spcPct val="0"/>
              </a:spcBef>
            </a:pPr>
            <a:r>
              <a:rPr lang="en-US" sz="2370" dirty="0">
                <a:solidFill>
                  <a:srgbClr val="FFFFFF"/>
                </a:solidFill>
                <a:latin typeface="Montserrat"/>
              </a:rPr>
              <a:t>The best case for Quicksort occurs when the pivot selected in each partitioning step consistently divides the array into two nearly equal halves.</a:t>
            </a:r>
          </a:p>
          <a:p>
            <a:pPr algn="ctr">
              <a:lnSpc>
                <a:spcPts val="2891"/>
              </a:lnSpc>
              <a:spcBef>
                <a:spcPct val="0"/>
              </a:spcBef>
            </a:pPr>
            <a:r>
              <a:rPr lang="en-US" sz="2370" dirty="0">
                <a:solidFill>
                  <a:srgbClr val="FFFFFF"/>
                </a:solidFill>
                <a:latin typeface="Montserrat"/>
              </a:rPr>
              <a:t>In the best-case scenario, the time complexity is O(n log n), where n is the number of elements in the array.</a:t>
            </a:r>
          </a:p>
          <a:p>
            <a:pPr algn="ctr">
              <a:lnSpc>
                <a:spcPts val="2891"/>
              </a:lnSpc>
              <a:spcBef>
                <a:spcPct val="0"/>
              </a:spcBef>
            </a:pPr>
            <a:r>
              <a:rPr lang="en-US" sz="2370" dirty="0">
                <a:solidFill>
                  <a:srgbClr val="FFFFFF"/>
                </a:solidFill>
                <a:latin typeface="Montserrat"/>
              </a:rPr>
              <a:t>This typically happens when the pivot is chosen in such a way that it is the median of </a:t>
            </a:r>
          </a:p>
          <a:p>
            <a:pPr algn="ctr">
              <a:lnSpc>
                <a:spcPts val="2891"/>
              </a:lnSpc>
              <a:spcBef>
                <a:spcPct val="0"/>
              </a:spcBef>
            </a:pPr>
            <a:r>
              <a:rPr lang="en-US" sz="2370" dirty="0">
                <a:solidFill>
                  <a:srgbClr val="FFFFFF"/>
                </a:solidFill>
                <a:latin typeface="Montserrat"/>
              </a:rPr>
              <a:t>the elements.</a:t>
            </a:r>
          </a:p>
          <a:p>
            <a:pPr algn="ctr">
              <a:lnSpc>
                <a:spcPts val="2891"/>
              </a:lnSpc>
              <a:spcBef>
                <a:spcPct val="0"/>
              </a:spcBef>
            </a:pPr>
            <a:endParaRPr lang="en-US" sz="2370" dirty="0">
              <a:solidFill>
                <a:srgbClr val="FFFFFF"/>
              </a:solidFill>
              <a:latin typeface="Montserrat"/>
            </a:endParaRPr>
          </a:p>
          <a:p>
            <a:pPr algn="ctr">
              <a:lnSpc>
                <a:spcPts val="4355"/>
              </a:lnSpc>
              <a:spcBef>
                <a:spcPct val="0"/>
              </a:spcBef>
            </a:pPr>
            <a:r>
              <a:rPr lang="en-US" sz="3570" dirty="0">
                <a:solidFill>
                  <a:srgbClr val="F69E22"/>
                </a:solidFill>
                <a:latin typeface="Montserrat"/>
              </a:rPr>
              <a:t>Average Case:</a:t>
            </a:r>
          </a:p>
          <a:p>
            <a:pPr algn="ctr">
              <a:lnSpc>
                <a:spcPts val="2891"/>
              </a:lnSpc>
              <a:spcBef>
                <a:spcPct val="0"/>
              </a:spcBef>
            </a:pPr>
            <a:r>
              <a:rPr lang="en-US" sz="2370" dirty="0">
                <a:solidFill>
                  <a:srgbClr val="FFFFFF"/>
                </a:solidFill>
                <a:latin typeface="Montserrat"/>
              </a:rPr>
              <a:t>The average case for Quicksort assumes a random distribution of data and random pivot selection.</a:t>
            </a:r>
          </a:p>
          <a:p>
            <a:pPr algn="ctr">
              <a:lnSpc>
                <a:spcPts val="2891"/>
              </a:lnSpc>
              <a:spcBef>
                <a:spcPct val="0"/>
              </a:spcBef>
            </a:pPr>
            <a:r>
              <a:rPr lang="en-US" sz="2370" dirty="0">
                <a:solidFill>
                  <a:srgbClr val="FFFFFF"/>
                </a:solidFill>
                <a:latin typeface="Montserrat"/>
              </a:rPr>
              <a:t>On average, Quicksort exhibits a time complexity of O(n log n).</a:t>
            </a:r>
          </a:p>
          <a:p>
            <a:pPr algn="ctr">
              <a:lnSpc>
                <a:spcPts val="2891"/>
              </a:lnSpc>
              <a:spcBef>
                <a:spcPct val="0"/>
              </a:spcBef>
            </a:pPr>
            <a:r>
              <a:rPr lang="en-US" sz="2370" dirty="0">
                <a:solidFill>
                  <a:srgbClr val="FFFFFF"/>
                </a:solidFill>
                <a:latin typeface="Montserrat"/>
              </a:rPr>
              <a:t>The random pivot selection helps achieve balanced partitions, leading to efficient sorting.</a:t>
            </a:r>
          </a:p>
          <a:p>
            <a:pPr algn="ctr">
              <a:lnSpc>
                <a:spcPts val="2891"/>
              </a:lnSpc>
              <a:spcBef>
                <a:spcPct val="0"/>
              </a:spcBef>
            </a:pPr>
            <a:endParaRPr lang="en-US" sz="2370" dirty="0">
              <a:solidFill>
                <a:srgbClr val="FFFFFF"/>
              </a:solidFill>
              <a:latin typeface="Montserrat"/>
            </a:endParaRPr>
          </a:p>
          <a:p>
            <a:pPr algn="ctr">
              <a:lnSpc>
                <a:spcPts val="4111"/>
              </a:lnSpc>
              <a:spcBef>
                <a:spcPct val="0"/>
              </a:spcBef>
            </a:pPr>
            <a:r>
              <a:rPr lang="en-US" sz="3370" dirty="0">
                <a:solidFill>
                  <a:srgbClr val="F69E22"/>
                </a:solidFill>
                <a:latin typeface="Montserrat"/>
              </a:rPr>
              <a:t>Worst Case:</a:t>
            </a:r>
          </a:p>
          <a:p>
            <a:pPr algn="ctr">
              <a:lnSpc>
                <a:spcPts val="2891"/>
              </a:lnSpc>
              <a:spcBef>
                <a:spcPct val="0"/>
              </a:spcBef>
            </a:pPr>
            <a:r>
              <a:rPr lang="en-US" sz="2370" dirty="0">
                <a:solidFill>
                  <a:srgbClr val="FFFFFF"/>
                </a:solidFill>
                <a:latin typeface="Montserrat"/>
              </a:rPr>
              <a:t>The worst case for Quicksort occurs when the pivot selection consistently results in highly unbalanced partitions.</a:t>
            </a:r>
          </a:p>
          <a:p>
            <a:pPr algn="ctr">
              <a:lnSpc>
                <a:spcPts val="2891"/>
              </a:lnSpc>
              <a:spcBef>
                <a:spcPct val="0"/>
              </a:spcBef>
            </a:pPr>
            <a:r>
              <a:rPr lang="en-US" sz="2370" dirty="0">
                <a:solidFill>
                  <a:srgbClr val="FFFFFF"/>
                </a:solidFill>
                <a:latin typeface="Montserrat"/>
              </a:rPr>
              <a:t>The worst-case time complexity is O(n^2), which happens when the pivot is always the smallest or largest element.</a:t>
            </a:r>
          </a:p>
          <a:p>
            <a:pPr algn="ctr">
              <a:lnSpc>
                <a:spcPts val="2891"/>
              </a:lnSpc>
              <a:spcBef>
                <a:spcPct val="0"/>
              </a:spcBef>
            </a:pPr>
            <a:r>
              <a:rPr lang="en-US" sz="2370" dirty="0">
                <a:solidFill>
                  <a:srgbClr val="FFFFFF"/>
                </a:solidFill>
                <a:latin typeface="Montserrat"/>
              </a:rPr>
              <a:t>This worst-case behavior can be mitigated by using strategies like random pivot selection or the "median of three" method, where the median of the first, middle, and last elements is chosen as the pivot.</a:t>
            </a:r>
          </a:p>
        </p:txBody>
      </p:sp>
      <p:grpSp>
        <p:nvGrpSpPr>
          <p:cNvPr id="3" name="Group 3"/>
          <p:cNvGrpSpPr/>
          <p:nvPr/>
        </p:nvGrpSpPr>
        <p:grpSpPr>
          <a:xfrm>
            <a:off x="0" y="0"/>
            <a:ext cx="13276620" cy="1543050"/>
            <a:chOff x="0" y="0"/>
            <a:chExt cx="3496723" cy="406400"/>
          </a:xfrm>
        </p:grpSpPr>
        <p:sp>
          <p:nvSpPr>
            <p:cNvPr id="4" name="Freeform 4"/>
            <p:cNvSpPr/>
            <p:nvPr/>
          </p:nvSpPr>
          <p:spPr>
            <a:xfrm>
              <a:off x="0" y="0"/>
              <a:ext cx="3496723" cy="406400"/>
            </a:xfrm>
            <a:custGeom>
              <a:avLst/>
              <a:gdLst/>
              <a:ahLst/>
              <a:cxnLst/>
              <a:rect l="l" t="t" r="r" b="b"/>
              <a:pathLst>
                <a:path w="3496723" h="406400">
                  <a:moveTo>
                    <a:pt x="3293523" y="0"/>
                  </a:moveTo>
                  <a:lnTo>
                    <a:pt x="0" y="0"/>
                  </a:lnTo>
                  <a:lnTo>
                    <a:pt x="0" y="406400"/>
                  </a:lnTo>
                  <a:lnTo>
                    <a:pt x="3293523" y="406400"/>
                  </a:lnTo>
                  <a:lnTo>
                    <a:pt x="3496723" y="203200"/>
                  </a:lnTo>
                  <a:lnTo>
                    <a:pt x="3293523" y="0"/>
                  </a:lnTo>
                  <a:close/>
                </a:path>
              </a:pathLst>
            </a:custGeom>
            <a:solidFill>
              <a:srgbClr val="F69E22"/>
            </a:solidFill>
          </p:spPr>
        </p:sp>
        <p:sp>
          <p:nvSpPr>
            <p:cNvPr id="5" name="TextBox 5"/>
            <p:cNvSpPr txBox="1"/>
            <p:nvPr/>
          </p:nvSpPr>
          <p:spPr>
            <a:xfrm>
              <a:off x="0" y="0"/>
              <a:ext cx="3382423" cy="406400"/>
            </a:xfrm>
            <a:prstGeom prst="rect">
              <a:avLst/>
            </a:prstGeom>
          </p:spPr>
          <p:txBody>
            <a:bodyPr lIns="50800" tIns="50800" rIns="50800" bIns="50800" rtlCol="0" anchor="ctr"/>
            <a:lstStyle/>
            <a:p>
              <a:pPr algn="ctr">
                <a:lnSpc>
                  <a:spcPts val="2440"/>
                </a:lnSpc>
              </a:pPr>
              <a:endParaRPr/>
            </a:p>
          </p:txBody>
        </p:sp>
      </p:grpSp>
      <p:sp>
        <p:nvSpPr>
          <p:cNvPr id="6" name="TextBox 6"/>
          <p:cNvSpPr txBox="1"/>
          <p:nvPr/>
        </p:nvSpPr>
        <p:spPr>
          <a:xfrm>
            <a:off x="616560" y="213171"/>
            <a:ext cx="9410946" cy="955810"/>
          </a:xfrm>
          <a:prstGeom prst="rect">
            <a:avLst/>
          </a:prstGeom>
        </p:spPr>
        <p:txBody>
          <a:bodyPr lIns="0" tIns="0" rIns="0" bIns="0" rtlCol="0" anchor="t">
            <a:spAutoFit/>
          </a:bodyPr>
          <a:lstStyle/>
          <a:p>
            <a:pPr algn="ctr">
              <a:lnSpc>
                <a:spcPts val="7560"/>
              </a:lnSpc>
              <a:spcBef>
                <a:spcPct val="0"/>
              </a:spcBef>
            </a:pPr>
            <a:r>
              <a:rPr lang="en-US" sz="6197">
                <a:solidFill>
                  <a:srgbClr val="FFFFFF"/>
                </a:solidFill>
                <a:latin typeface="Montserrat"/>
              </a:rPr>
              <a:t>Analysis of Quicksort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a:extLst>
              <a:ext uri="{FF2B5EF4-FFF2-40B4-BE49-F238E27FC236}">
                <a16:creationId xmlns:a16="http://schemas.microsoft.com/office/drawing/2014/main" id="{53BFCBE8-F5C6-29ED-156F-BCACC5DBDD5F}"/>
              </a:ext>
            </a:extLst>
          </p:cNvPr>
          <p:cNvGrpSpPr/>
          <p:nvPr/>
        </p:nvGrpSpPr>
        <p:grpSpPr>
          <a:xfrm>
            <a:off x="0" y="0"/>
            <a:ext cx="13276620" cy="1543050"/>
            <a:chOff x="0" y="0"/>
            <a:chExt cx="3496723" cy="406400"/>
          </a:xfrm>
        </p:grpSpPr>
        <p:sp>
          <p:nvSpPr>
            <p:cNvPr id="3" name="Freeform 4">
              <a:extLst>
                <a:ext uri="{FF2B5EF4-FFF2-40B4-BE49-F238E27FC236}">
                  <a16:creationId xmlns:a16="http://schemas.microsoft.com/office/drawing/2014/main" id="{39FE0800-657A-12A1-BD22-5D4DA8A295BE}"/>
                </a:ext>
              </a:extLst>
            </p:cNvPr>
            <p:cNvSpPr/>
            <p:nvPr/>
          </p:nvSpPr>
          <p:spPr>
            <a:xfrm>
              <a:off x="0" y="0"/>
              <a:ext cx="3496723" cy="406400"/>
            </a:xfrm>
            <a:custGeom>
              <a:avLst/>
              <a:gdLst/>
              <a:ahLst/>
              <a:cxnLst/>
              <a:rect l="l" t="t" r="r" b="b"/>
              <a:pathLst>
                <a:path w="3496723" h="406400">
                  <a:moveTo>
                    <a:pt x="3293523" y="0"/>
                  </a:moveTo>
                  <a:lnTo>
                    <a:pt x="0" y="0"/>
                  </a:lnTo>
                  <a:lnTo>
                    <a:pt x="0" y="406400"/>
                  </a:lnTo>
                  <a:lnTo>
                    <a:pt x="3293523" y="406400"/>
                  </a:lnTo>
                  <a:lnTo>
                    <a:pt x="3496723" y="203200"/>
                  </a:lnTo>
                  <a:lnTo>
                    <a:pt x="3293523" y="0"/>
                  </a:lnTo>
                  <a:close/>
                </a:path>
              </a:pathLst>
            </a:custGeom>
            <a:solidFill>
              <a:srgbClr val="F69E22"/>
            </a:solidFill>
          </p:spPr>
        </p:sp>
        <p:sp>
          <p:nvSpPr>
            <p:cNvPr id="4" name="TextBox 5">
              <a:extLst>
                <a:ext uri="{FF2B5EF4-FFF2-40B4-BE49-F238E27FC236}">
                  <a16:creationId xmlns:a16="http://schemas.microsoft.com/office/drawing/2014/main" id="{5796800C-B416-1E8C-168D-A8AACC74A3CE}"/>
                </a:ext>
              </a:extLst>
            </p:cNvPr>
            <p:cNvSpPr txBox="1"/>
            <p:nvPr/>
          </p:nvSpPr>
          <p:spPr>
            <a:xfrm>
              <a:off x="0" y="0"/>
              <a:ext cx="3382423" cy="406400"/>
            </a:xfrm>
            <a:prstGeom prst="rect">
              <a:avLst/>
            </a:prstGeom>
          </p:spPr>
          <p:txBody>
            <a:bodyPr lIns="50800" tIns="50800" rIns="50800" bIns="50800" rtlCol="0" anchor="ctr"/>
            <a:lstStyle/>
            <a:p>
              <a:pPr algn="ctr">
                <a:lnSpc>
                  <a:spcPts val="2440"/>
                </a:lnSpc>
              </a:pPr>
              <a:endParaRPr/>
            </a:p>
          </p:txBody>
        </p:sp>
      </p:grpSp>
      <p:sp>
        <p:nvSpPr>
          <p:cNvPr id="6" name="TextBox 5">
            <a:extLst>
              <a:ext uri="{FF2B5EF4-FFF2-40B4-BE49-F238E27FC236}">
                <a16:creationId xmlns:a16="http://schemas.microsoft.com/office/drawing/2014/main" id="{3387710B-0EBD-C6CC-76DE-91AFEF518102}"/>
              </a:ext>
            </a:extLst>
          </p:cNvPr>
          <p:cNvSpPr txBox="1"/>
          <p:nvPr/>
        </p:nvSpPr>
        <p:spPr>
          <a:xfrm>
            <a:off x="609600" y="0"/>
            <a:ext cx="9422524" cy="1569660"/>
          </a:xfrm>
          <a:prstGeom prst="rect">
            <a:avLst/>
          </a:prstGeom>
          <a:noFill/>
        </p:spPr>
        <p:txBody>
          <a:bodyPr wrap="square">
            <a:spAutoFit/>
          </a:bodyPr>
          <a:lstStyle/>
          <a:p>
            <a:r>
              <a:rPr lang="en-US" sz="4800" dirty="0"/>
              <a:t>Comparison of the three cases in graph :</a:t>
            </a:r>
          </a:p>
        </p:txBody>
      </p:sp>
      <p:pic>
        <p:nvPicPr>
          <p:cNvPr id="8" name="Picture 7">
            <a:extLst>
              <a:ext uri="{FF2B5EF4-FFF2-40B4-BE49-F238E27FC236}">
                <a16:creationId xmlns:a16="http://schemas.microsoft.com/office/drawing/2014/main" id="{4FF8A56C-4DA1-C340-73F2-47343CC203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428" y="2400300"/>
            <a:ext cx="10285234" cy="5114925"/>
          </a:xfrm>
          <a:prstGeom prst="rect">
            <a:avLst/>
          </a:prstGeom>
        </p:spPr>
      </p:pic>
      <p:pic>
        <p:nvPicPr>
          <p:cNvPr id="9" name="Picture 8">
            <a:extLst>
              <a:ext uri="{FF2B5EF4-FFF2-40B4-BE49-F238E27FC236}">
                <a16:creationId xmlns:a16="http://schemas.microsoft.com/office/drawing/2014/main" id="{CED891F6-DA4C-2C2B-9ABB-ADE93AC1B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34800" y="2400300"/>
            <a:ext cx="4965079" cy="5457349"/>
          </a:xfrm>
          <a:prstGeom prst="rect">
            <a:avLst/>
          </a:prstGeom>
        </p:spPr>
      </p:pic>
    </p:spTree>
    <p:extLst>
      <p:ext uri="{BB962C8B-B14F-4D97-AF65-F5344CB8AC3E}">
        <p14:creationId xmlns:p14="http://schemas.microsoft.com/office/powerpoint/2010/main" val="2281096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227C"/>
        </a:solidFill>
        <a:effectLst/>
      </p:bgPr>
    </p:bg>
    <p:spTree>
      <p:nvGrpSpPr>
        <p:cNvPr id="1" name=""/>
        <p:cNvGrpSpPr/>
        <p:nvPr/>
      </p:nvGrpSpPr>
      <p:grpSpPr>
        <a:xfrm>
          <a:off x="0" y="0"/>
          <a:ext cx="0" cy="0"/>
          <a:chOff x="0" y="0"/>
          <a:chExt cx="0" cy="0"/>
        </a:xfrm>
      </p:grpSpPr>
      <p:sp>
        <p:nvSpPr>
          <p:cNvPr id="2" name="TextBox 2"/>
          <p:cNvSpPr txBox="1"/>
          <p:nvPr/>
        </p:nvSpPr>
        <p:spPr>
          <a:xfrm>
            <a:off x="0" y="2524188"/>
            <a:ext cx="18288000" cy="5597525"/>
          </a:xfrm>
          <a:prstGeom prst="rect">
            <a:avLst/>
          </a:prstGeom>
        </p:spPr>
        <p:txBody>
          <a:bodyPr lIns="0" tIns="0" rIns="0" bIns="0" rtlCol="0" anchor="t">
            <a:spAutoFit/>
          </a:bodyPr>
          <a:lstStyle/>
          <a:p>
            <a:pPr algn="ctr">
              <a:lnSpc>
                <a:spcPts val="7563"/>
              </a:lnSpc>
              <a:spcBef>
                <a:spcPct val="0"/>
              </a:spcBef>
            </a:pPr>
            <a:r>
              <a:rPr lang="en-US" sz="6199" dirty="0">
                <a:solidFill>
                  <a:srgbClr val="F69E22"/>
                </a:solidFill>
                <a:latin typeface="Montserrat"/>
              </a:rPr>
              <a:t> conclusion</a:t>
            </a:r>
          </a:p>
          <a:p>
            <a:pPr algn="ctr">
              <a:lnSpc>
                <a:spcPts val="4635"/>
              </a:lnSpc>
              <a:spcBef>
                <a:spcPct val="0"/>
              </a:spcBef>
            </a:pPr>
            <a:r>
              <a:rPr lang="en-US" sz="3799" dirty="0">
                <a:solidFill>
                  <a:srgbClr val="FFFFFF"/>
                </a:solidFill>
                <a:latin typeface="Montserrat"/>
              </a:rPr>
              <a:t>Quicksort stands out as a highly efficient sorting algorithm. Its Divide and Conquer strategy, coupled with in-place sorting, makes it versatile for diverse datasets. While the worst-case time complexity is O(n^2), careful pivot selection mitigates this. Quicksort's adaptability, average-case performance of O(n log n), and potential for parallelization contribute to its widespread use. Understanding its strengths and strategies for optimization allows us to leverage Quicksort effectively in various practical applications.</a:t>
            </a:r>
          </a:p>
        </p:txBody>
      </p:sp>
      <p:sp>
        <p:nvSpPr>
          <p:cNvPr id="3" name="Freeform 3"/>
          <p:cNvSpPr/>
          <p:nvPr/>
        </p:nvSpPr>
        <p:spPr>
          <a:xfrm>
            <a:off x="0" y="0"/>
            <a:ext cx="3571467" cy="3571467"/>
          </a:xfrm>
          <a:custGeom>
            <a:avLst/>
            <a:gdLst/>
            <a:ahLst/>
            <a:cxnLst/>
            <a:rect l="l" t="t" r="r" b="b"/>
            <a:pathLst>
              <a:path w="3571467" h="3571467">
                <a:moveTo>
                  <a:pt x="0" y="0"/>
                </a:moveTo>
                <a:lnTo>
                  <a:pt x="3571467" y="0"/>
                </a:lnTo>
                <a:lnTo>
                  <a:pt x="3571467" y="3571467"/>
                </a:lnTo>
                <a:lnTo>
                  <a:pt x="0" y="3571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3502785" y="0"/>
            <a:ext cx="4785215" cy="3712530"/>
          </a:xfrm>
          <a:custGeom>
            <a:avLst/>
            <a:gdLst/>
            <a:ahLst/>
            <a:cxnLst/>
            <a:rect l="l" t="t" r="r" b="b"/>
            <a:pathLst>
              <a:path w="4785215" h="3712530">
                <a:moveTo>
                  <a:pt x="0" y="0"/>
                </a:moveTo>
                <a:lnTo>
                  <a:pt x="4785215" y="0"/>
                </a:lnTo>
                <a:lnTo>
                  <a:pt x="4785215" y="3712530"/>
                </a:lnTo>
                <a:lnTo>
                  <a:pt x="0" y="37125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83845"/>
        </a:solidFill>
        <a:effectLst/>
      </p:bgPr>
    </p:bg>
    <p:spTree>
      <p:nvGrpSpPr>
        <p:cNvPr id="1" name=""/>
        <p:cNvGrpSpPr/>
        <p:nvPr/>
      </p:nvGrpSpPr>
      <p:grpSpPr>
        <a:xfrm>
          <a:off x="0" y="0"/>
          <a:ext cx="0" cy="0"/>
          <a:chOff x="0" y="0"/>
          <a:chExt cx="0" cy="0"/>
        </a:xfrm>
      </p:grpSpPr>
      <p:sp>
        <p:nvSpPr>
          <p:cNvPr id="2" name="Freeform 2"/>
          <p:cNvSpPr/>
          <p:nvPr/>
        </p:nvSpPr>
        <p:spPr>
          <a:xfrm>
            <a:off x="13526240" y="598349"/>
            <a:ext cx="5715000" cy="4114800"/>
          </a:xfrm>
          <a:custGeom>
            <a:avLst/>
            <a:gdLst/>
            <a:ahLst/>
            <a:cxnLst/>
            <a:rect l="l" t="t" r="r" b="b"/>
            <a:pathLst>
              <a:path w="5715000" h="4114800">
                <a:moveTo>
                  <a:pt x="0" y="0"/>
                </a:moveTo>
                <a:lnTo>
                  <a:pt x="5715000" y="0"/>
                </a:lnTo>
                <a:lnTo>
                  <a:pt x="57150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002100" y="248592"/>
            <a:ext cx="12283800" cy="9789817"/>
          </a:xfrm>
          <a:custGeom>
            <a:avLst/>
            <a:gdLst/>
            <a:ahLst/>
            <a:cxnLst/>
            <a:rect l="l" t="t" r="r" b="b"/>
            <a:pathLst>
              <a:path w="12283800" h="9789817">
                <a:moveTo>
                  <a:pt x="0" y="0"/>
                </a:moveTo>
                <a:lnTo>
                  <a:pt x="12283800" y="0"/>
                </a:lnTo>
                <a:lnTo>
                  <a:pt x="12283800" y="9789816"/>
                </a:lnTo>
                <a:lnTo>
                  <a:pt x="0" y="9789816"/>
                </a:lnTo>
                <a:lnTo>
                  <a:pt x="0" y="0"/>
                </a:lnTo>
                <a:close/>
              </a:path>
            </a:pathLst>
          </a:custGeom>
          <a:blipFill>
            <a:blip r:embed="rId4"/>
            <a:stretch>
              <a:fillRect/>
            </a:stretch>
          </a:blipFill>
        </p:spPr>
      </p:sp>
      <p:sp>
        <p:nvSpPr>
          <p:cNvPr id="4" name="Freeform 4"/>
          <p:cNvSpPr/>
          <p:nvPr/>
        </p:nvSpPr>
        <p:spPr>
          <a:xfrm>
            <a:off x="-18393" y="4709208"/>
            <a:ext cx="5109890" cy="5569362"/>
          </a:xfrm>
          <a:custGeom>
            <a:avLst/>
            <a:gdLst/>
            <a:ahLst/>
            <a:cxnLst/>
            <a:rect l="l" t="t" r="r" b="b"/>
            <a:pathLst>
              <a:path w="5109890" h="5569362">
                <a:moveTo>
                  <a:pt x="0" y="0"/>
                </a:moveTo>
                <a:lnTo>
                  <a:pt x="5109890" y="0"/>
                </a:lnTo>
                <a:lnTo>
                  <a:pt x="5109890" y="5569362"/>
                </a:lnTo>
                <a:lnTo>
                  <a:pt x="0" y="5569362"/>
                </a:lnTo>
                <a:lnTo>
                  <a:pt x="0" y="0"/>
                </a:lnTo>
                <a:close/>
              </a:path>
            </a:pathLst>
          </a:custGeom>
          <a:blipFill>
            <a:blip r:embed="rId5"/>
            <a:stretch>
              <a:fillRect/>
            </a:stretch>
          </a:blipFill>
        </p:spPr>
      </p:sp>
      <p:sp>
        <p:nvSpPr>
          <p:cNvPr id="5" name="Freeform 5"/>
          <p:cNvSpPr/>
          <p:nvPr/>
        </p:nvSpPr>
        <p:spPr>
          <a:xfrm>
            <a:off x="12602028" y="1028700"/>
            <a:ext cx="2851865" cy="2673623"/>
          </a:xfrm>
          <a:custGeom>
            <a:avLst/>
            <a:gdLst/>
            <a:ahLst/>
            <a:cxnLst/>
            <a:rect l="l" t="t" r="r" b="b"/>
            <a:pathLst>
              <a:path w="2851865" h="2673623">
                <a:moveTo>
                  <a:pt x="0" y="0"/>
                </a:moveTo>
                <a:lnTo>
                  <a:pt x="2851865" y="0"/>
                </a:lnTo>
                <a:lnTo>
                  <a:pt x="2851865" y="2673623"/>
                </a:lnTo>
                <a:lnTo>
                  <a:pt x="0" y="2673623"/>
                </a:lnTo>
                <a:lnTo>
                  <a:pt x="0" y="0"/>
                </a:lnTo>
                <a:close/>
              </a:path>
            </a:pathLst>
          </a:custGeom>
          <a:blipFill>
            <a:blip r:embed="rId6"/>
            <a:stretch>
              <a:fillRect/>
            </a:stretch>
          </a:blipFill>
        </p:spPr>
      </p:sp>
      <p:sp>
        <p:nvSpPr>
          <p:cNvPr id="6" name="Freeform 6"/>
          <p:cNvSpPr/>
          <p:nvPr/>
        </p:nvSpPr>
        <p:spPr>
          <a:xfrm>
            <a:off x="14027960" y="5479286"/>
            <a:ext cx="4711560" cy="4807714"/>
          </a:xfrm>
          <a:custGeom>
            <a:avLst/>
            <a:gdLst/>
            <a:ahLst/>
            <a:cxnLst/>
            <a:rect l="l" t="t" r="r" b="b"/>
            <a:pathLst>
              <a:path w="4711560" h="4807714">
                <a:moveTo>
                  <a:pt x="0" y="0"/>
                </a:moveTo>
                <a:lnTo>
                  <a:pt x="4711560" y="0"/>
                </a:lnTo>
                <a:lnTo>
                  <a:pt x="4711560" y="4807714"/>
                </a:lnTo>
                <a:lnTo>
                  <a:pt x="0" y="4807714"/>
                </a:lnTo>
                <a:lnTo>
                  <a:pt x="0" y="0"/>
                </a:lnTo>
                <a:close/>
              </a:path>
            </a:pathLst>
          </a:custGeom>
          <a:blipFill>
            <a:blip r:embed="rId7"/>
            <a:stretch>
              <a:fillRect/>
            </a:stretch>
          </a:blipFill>
        </p:spPr>
      </p:sp>
      <p:sp>
        <p:nvSpPr>
          <p:cNvPr id="7" name="TextBox 7"/>
          <p:cNvSpPr txBox="1"/>
          <p:nvPr/>
        </p:nvSpPr>
        <p:spPr>
          <a:xfrm>
            <a:off x="4709634" y="2003625"/>
            <a:ext cx="8868732" cy="1940662"/>
          </a:xfrm>
          <a:prstGeom prst="rect">
            <a:avLst/>
          </a:prstGeom>
        </p:spPr>
        <p:txBody>
          <a:bodyPr lIns="0" tIns="0" rIns="0" bIns="0" rtlCol="0" anchor="t">
            <a:spAutoFit/>
          </a:bodyPr>
          <a:lstStyle/>
          <a:p>
            <a:pPr algn="ctr">
              <a:lnSpc>
                <a:spcPts val="15884"/>
              </a:lnSpc>
            </a:pPr>
            <a:r>
              <a:rPr lang="en-US" sz="11346">
                <a:solidFill>
                  <a:srgbClr val="FBEECB"/>
                </a:solidFill>
                <a:latin typeface="Bangers"/>
              </a:rPr>
              <a:t>Thank</a:t>
            </a:r>
          </a:p>
        </p:txBody>
      </p:sp>
      <p:sp>
        <p:nvSpPr>
          <p:cNvPr id="8" name="TextBox 8"/>
          <p:cNvSpPr txBox="1"/>
          <p:nvPr/>
        </p:nvSpPr>
        <p:spPr>
          <a:xfrm>
            <a:off x="4249315" y="3102248"/>
            <a:ext cx="9012188" cy="5324018"/>
          </a:xfrm>
          <a:prstGeom prst="rect">
            <a:avLst/>
          </a:prstGeom>
        </p:spPr>
        <p:txBody>
          <a:bodyPr lIns="0" tIns="0" rIns="0" bIns="0" rtlCol="0" anchor="t">
            <a:spAutoFit/>
          </a:bodyPr>
          <a:lstStyle/>
          <a:p>
            <a:pPr algn="ctr">
              <a:lnSpc>
                <a:spcPts val="43613"/>
              </a:lnSpc>
            </a:pPr>
            <a:r>
              <a:rPr lang="en-US" sz="31152">
                <a:solidFill>
                  <a:srgbClr val="183845"/>
                </a:solidFill>
                <a:latin typeface="Bangers"/>
              </a:rPr>
              <a:t>YOU</a:t>
            </a:r>
          </a:p>
        </p:txBody>
      </p:sp>
      <p:sp>
        <p:nvSpPr>
          <p:cNvPr id="9" name="Freeform 9"/>
          <p:cNvSpPr/>
          <p:nvPr/>
        </p:nvSpPr>
        <p:spPr>
          <a:xfrm>
            <a:off x="-1680578" y="165300"/>
            <a:ext cx="5715000" cy="4114800"/>
          </a:xfrm>
          <a:custGeom>
            <a:avLst/>
            <a:gdLst/>
            <a:ahLst/>
            <a:cxnLst/>
            <a:rect l="l" t="t" r="r" b="b"/>
            <a:pathLst>
              <a:path w="5715000" h="4114800">
                <a:moveTo>
                  <a:pt x="0" y="0"/>
                </a:moveTo>
                <a:lnTo>
                  <a:pt x="5715000" y="0"/>
                </a:lnTo>
                <a:lnTo>
                  <a:pt x="57150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488922" y="972022"/>
            <a:ext cx="10770378" cy="1644902"/>
            <a:chOff x="0" y="0"/>
            <a:chExt cx="2836643" cy="433225"/>
          </a:xfrm>
        </p:grpSpPr>
        <p:sp>
          <p:nvSpPr>
            <p:cNvPr id="3" name="Freeform 3"/>
            <p:cNvSpPr/>
            <p:nvPr/>
          </p:nvSpPr>
          <p:spPr>
            <a:xfrm>
              <a:off x="0" y="0"/>
              <a:ext cx="2836643" cy="433225"/>
            </a:xfrm>
            <a:custGeom>
              <a:avLst/>
              <a:gdLst/>
              <a:ahLst/>
              <a:cxnLst/>
              <a:rect l="l" t="t" r="r" b="b"/>
              <a:pathLst>
                <a:path w="2836643" h="433225">
                  <a:moveTo>
                    <a:pt x="0" y="0"/>
                  </a:moveTo>
                  <a:lnTo>
                    <a:pt x="2836643" y="0"/>
                  </a:lnTo>
                  <a:lnTo>
                    <a:pt x="2836643" y="433225"/>
                  </a:lnTo>
                  <a:lnTo>
                    <a:pt x="0" y="433225"/>
                  </a:lnTo>
                  <a:close/>
                </a:path>
              </a:pathLst>
            </a:custGeom>
            <a:solidFill>
              <a:srgbClr val="78DDE4"/>
            </a:solidFill>
          </p:spPr>
        </p:sp>
        <p:sp>
          <p:nvSpPr>
            <p:cNvPr id="4" name="TextBox 4"/>
            <p:cNvSpPr txBox="1"/>
            <p:nvPr/>
          </p:nvSpPr>
          <p:spPr>
            <a:xfrm>
              <a:off x="0" y="-9525"/>
              <a:ext cx="2836643" cy="442750"/>
            </a:xfrm>
            <a:prstGeom prst="rect">
              <a:avLst/>
            </a:prstGeom>
          </p:spPr>
          <p:txBody>
            <a:bodyPr lIns="254000" tIns="254000" rIns="254000" bIns="254000" rtlCol="0" anchor="ctr"/>
            <a:lstStyle/>
            <a:p>
              <a:pPr>
                <a:lnSpc>
                  <a:spcPts val="3120"/>
                </a:lnSpc>
              </a:pPr>
              <a:r>
                <a:rPr lang="en-US" sz="2600">
                  <a:solidFill>
                    <a:srgbClr val="FFFFFF"/>
                  </a:solidFill>
                  <a:latin typeface="Aileron Bold"/>
                </a:rPr>
                <a:t>                    THE STRATEGY</a:t>
              </a:r>
            </a:p>
          </p:txBody>
        </p:sp>
      </p:grpSp>
      <p:grpSp>
        <p:nvGrpSpPr>
          <p:cNvPr id="5" name="Group 5"/>
          <p:cNvGrpSpPr/>
          <p:nvPr/>
        </p:nvGrpSpPr>
        <p:grpSpPr>
          <a:xfrm>
            <a:off x="6938474" y="1482025"/>
            <a:ext cx="624897" cy="62489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7" name="TextBox 7"/>
            <p:cNvSpPr txBox="1"/>
            <p:nvPr/>
          </p:nvSpPr>
          <p:spPr>
            <a:xfrm>
              <a:off x="76200" y="19050"/>
              <a:ext cx="660400" cy="717550"/>
            </a:xfrm>
            <a:prstGeom prst="rect">
              <a:avLst/>
            </a:prstGeom>
          </p:spPr>
          <p:txBody>
            <a:bodyPr lIns="0" tIns="0" rIns="0" bIns="0" rtlCol="0" anchor="ctr"/>
            <a:lstStyle/>
            <a:p>
              <a:pPr algn="ctr">
                <a:lnSpc>
                  <a:spcPts val="3640"/>
                </a:lnSpc>
              </a:pPr>
              <a:r>
                <a:rPr lang="en-US" sz="2600">
                  <a:solidFill>
                    <a:srgbClr val="78DDE4"/>
                  </a:solidFill>
                  <a:latin typeface="Aileron Bold"/>
                </a:rPr>
                <a:t>1</a:t>
              </a:r>
            </a:p>
          </p:txBody>
        </p:sp>
      </p:grpSp>
      <p:grpSp>
        <p:nvGrpSpPr>
          <p:cNvPr id="8" name="Group 8"/>
          <p:cNvGrpSpPr/>
          <p:nvPr/>
        </p:nvGrpSpPr>
        <p:grpSpPr>
          <a:xfrm>
            <a:off x="6488922" y="2645263"/>
            <a:ext cx="10770378" cy="1644902"/>
            <a:chOff x="0" y="0"/>
            <a:chExt cx="2836643" cy="433225"/>
          </a:xfrm>
        </p:grpSpPr>
        <p:sp>
          <p:nvSpPr>
            <p:cNvPr id="9" name="Freeform 9"/>
            <p:cNvSpPr/>
            <p:nvPr/>
          </p:nvSpPr>
          <p:spPr>
            <a:xfrm>
              <a:off x="0" y="0"/>
              <a:ext cx="2836643" cy="433225"/>
            </a:xfrm>
            <a:custGeom>
              <a:avLst/>
              <a:gdLst/>
              <a:ahLst/>
              <a:cxnLst/>
              <a:rect l="l" t="t" r="r" b="b"/>
              <a:pathLst>
                <a:path w="2836643" h="433225">
                  <a:moveTo>
                    <a:pt x="0" y="0"/>
                  </a:moveTo>
                  <a:lnTo>
                    <a:pt x="2836643" y="0"/>
                  </a:lnTo>
                  <a:lnTo>
                    <a:pt x="2836643" y="433225"/>
                  </a:lnTo>
                  <a:lnTo>
                    <a:pt x="0" y="433225"/>
                  </a:lnTo>
                  <a:close/>
                </a:path>
              </a:pathLst>
            </a:custGeom>
            <a:solidFill>
              <a:srgbClr val="36D1D6"/>
            </a:solidFill>
          </p:spPr>
        </p:sp>
        <p:sp>
          <p:nvSpPr>
            <p:cNvPr id="10" name="TextBox 10"/>
            <p:cNvSpPr txBox="1"/>
            <p:nvPr/>
          </p:nvSpPr>
          <p:spPr>
            <a:xfrm>
              <a:off x="0" y="-9525"/>
              <a:ext cx="2836643" cy="442750"/>
            </a:xfrm>
            <a:prstGeom prst="rect">
              <a:avLst/>
            </a:prstGeom>
          </p:spPr>
          <p:txBody>
            <a:bodyPr lIns="254000" tIns="254000" rIns="254000" bIns="254000" rtlCol="0" anchor="ctr"/>
            <a:lstStyle/>
            <a:p>
              <a:pPr>
                <a:lnSpc>
                  <a:spcPts val="3120"/>
                </a:lnSpc>
              </a:pPr>
              <a:r>
                <a:rPr lang="en-US" sz="2600">
                  <a:solidFill>
                    <a:srgbClr val="FFFFFF"/>
                  </a:solidFill>
                  <a:latin typeface="Aileron Bold"/>
                </a:rPr>
                <a:t>                    PROBLEM</a:t>
              </a:r>
            </a:p>
          </p:txBody>
        </p:sp>
      </p:grpSp>
      <p:grpSp>
        <p:nvGrpSpPr>
          <p:cNvPr id="11" name="Group 11"/>
          <p:cNvGrpSpPr/>
          <p:nvPr/>
        </p:nvGrpSpPr>
        <p:grpSpPr>
          <a:xfrm>
            <a:off x="6938474" y="3155266"/>
            <a:ext cx="624897" cy="62489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3" name="TextBox 13"/>
            <p:cNvSpPr txBox="1"/>
            <p:nvPr/>
          </p:nvSpPr>
          <p:spPr>
            <a:xfrm>
              <a:off x="76200" y="19050"/>
              <a:ext cx="660400" cy="717550"/>
            </a:xfrm>
            <a:prstGeom prst="rect">
              <a:avLst/>
            </a:prstGeom>
          </p:spPr>
          <p:txBody>
            <a:bodyPr lIns="0" tIns="0" rIns="0" bIns="0" rtlCol="0" anchor="ctr"/>
            <a:lstStyle/>
            <a:p>
              <a:pPr algn="ctr">
                <a:lnSpc>
                  <a:spcPts val="3640"/>
                </a:lnSpc>
              </a:pPr>
              <a:r>
                <a:rPr lang="en-US" sz="2600">
                  <a:solidFill>
                    <a:srgbClr val="36D1D6"/>
                  </a:solidFill>
                  <a:latin typeface="Aileron Bold"/>
                </a:rPr>
                <a:t>2</a:t>
              </a:r>
            </a:p>
          </p:txBody>
        </p:sp>
      </p:grpSp>
      <p:grpSp>
        <p:nvGrpSpPr>
          <p:cNvPr id="14" name="Group 14"/>
          <p:cNvGrpSpPr/>
          <p:nvPr/>
        </p:nvGrpSpPr>
        <p:grpSpPr>
          <a:xfrm>
            <a:off x="6488922" y="4321049"/>
            <a:ext cx="10770378" cy="1644902"/>
            <a:chOff x="0" y="0"/>
            <a:chExt cx="2836643" cy="433225"/>
          </a:xfrm>
        </p:grpSpPr>
        <p:sp>
          <p:nvSpPr>
            <p:cNvPr id="15" name="Freeform 15"/>
            <p:cNvSpPr/>
            <p:nvPr/>
          </p:nvSpPr>
          <p:spPr>
            <a:xfrm>
              <a:off x="0" y="0"/>
              <a:ext cx="2836643" cy="433225"/>
            </a:xfrm>
            <a:custGeom>
              <a:avLst/>
              <a:gdLst/>
              <a:ahLst/>
              <a:cxnLst/>
              <a:rect l="l" t="t" r="r" b="b"/>
              <a:pathLst>
                <a:path w="2836643" h="433225">
                  <a:moveTo>
                    <a:pt x="0" y="0"/>
                  </a:moveTo>
                  <a:lnTo>
                    <a:pt x="2836643" y="0"/>
                  </a:lnTo>
                  <a:lnTo>
                    <a:pt x="2836643" y="433225"/>
                  </a:lnTo>
                  <a:lnTo>
                    <a:pt x="0" y="433225"/>
                  </a:lnTo>
                  <a:close/>
                </a:path>
              </a:pathLst>
            </a:custGeom>
            <a:solidFill>
              <a:srgbClr val="37C9EF"/>
            </a:solidFill>
          </p:spPr>
        </p:sp>
        <p:sp>
          <p:nvSpPr>
            <p:cNvPr id="16" name="TextBox 16"/>
            <p:cNvSpPr txBox="1"/>
            <p:nvPr/>
          </p:nvSpPr>
          <p:spPr>
            <a:xfrm>
              <a:off x="0" y="-9525"/>
              <a:ext cx="2836643" cy="442750"/>
            </a:xfrm>
            <a:prstGeom prst="rect">
              <a:avLst/>
            </a:prstGeom>
          </p:spPr>
          <p:txBody>
            <a:bodyPr lIns="254000" tIns="254000" rIns="254000" bIns="254000" rtlCol="0" anchor="ctr"/>
            <a:lstStyle/>
            <a:p>
              <a:pPr>
                <a:lnSpc>
                  <a:spcPts val="3120"/>
                </a:lnSpc>
              </a:pPr>
              <a:r>
                <a:rPr lang="en-US" sz="2600">
                  <a:solidFill>
                    <a:srgbClr val="FFFFFF"/>
                  </a:solidFill>
                  <a:latin typeface="Aileron Bold"/>
                </a:rPr>
                <a:t>                 THE ALGORITHM</a:t>
              </a:r>
            </a:p>
          </p:txBody>
        </p:sp>
      </p:grpSp>
      <p:grpSp>
        <p:nvGrpSpPr>
          <p:cNvPr id="17" name="Group 17"/>
          <p:cNvGrpSpPr/>
          <p:nvPr/>
        </p:nvGrpSpPr>
        <p:grpSpPr>
          <a:xfrm>
            <a:off x="6938474" y="4833091"/>
            <a:ext cx="624897" cy="62489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9" name="TextBox 19"/>
            <p:cNvSpPr txBox="1"/>
            <p:nvPr/>
          </p:nvSpPr>
          <p:spPr>
            <a:xfrm>
              <a:off x="76200" y="19050"/>
              <a:ext cx="660400" cy="717550"/>
            </a:xfrm>
            <a:prstGeom prst="rect">
              <a:avLst/>
            </a:prstGeom>
          </p:spPr>
          <p:txBody>
            <a:bodyPr lIns="0" tIns="0" rIns="0" bIns="0" rtlCol="0" anchor="ctr"/>
            <a:lstStyle/>
            <a:p>
              <a:pPr algn="ctr">
                <a:lnSpc>
                  <a:spcPts val="3640"/>
                </a:lnSpc>
              </a:pPr>
              <a:r>
                <a:rPr lang="en-US" sz="2600">
                  <a:solidFill>
                    <a:srgbClr val="37C9EF"/>
                  </a:solidFill>
                  <a:latin typeface="Aileron Bold"/>
                </a:rPr>
                <a:t>3</a:t>
              </a:r>
            </a:p>
          </p:txBody>
        </p:sp>
      </p:grpSp>
      <p:grpSp>
        <p:nvGrpSpPr>
          <p:cNvPr id="20" name="Group 20"/>
          <p:cNvGrpSpPr/>
          <p:nvPr/>
        </p:nvGrpSpPr>
        <p:grpSpPr>
          <a:xfrm>
            <a:off x="6488922" y="5994526"/>
            <a:ext cx="10770378" cy="1644902"/>
            <a:chOff x="0" y="0"/>
            <a:chExt cx="2836643" cy="433225"/>
          </a:xfrm>
        </p:grpSpPr>
        <p:sp>
          <p:nvSpPr>
            <p:cNvPr id="21" name="Freeform 21"/>
            <p:cNvSpPr/>
            <p:nvPr/>
          </p:nvSpPr>
          <p:spPr>
            <a:xfrm>
              <a:off x="0" y="0"/>
              <a:ext cx="2836643" cy="433225"/>
            </a:xfrm>
            <a:custGeom>
              <a:avLst/>
              <a:gdLst/>
              <a:ahLst/>
              <a:cxnLst/>
              <a:rect l="l" t="t" r="r" b="b"/>
              <a:pathLst>
                <a:path w="2836643" h="433225">
                  <a:moveTo>
                    <a:pt x="0" y="0"/>
                  </a:moveTo>
                  <a:lnTo>
                    <a:pt x="2836643" y="0"/>
                  </a:lnTo>
                  <a:lnTo>
                    <a:pt x="2836643" y="433225"/>
                  </a:lnTo>
                  <a:lnTo>
                    <a:pt x="0" y="433225"/>
                  </a:lnTo>
                  <a:close/>
                </a:path>
              </a:pathLst>
            </a:custGeom>
            <a:solidFill>
              <a:srgbClr val="2C92D5"/>
            </a:solidFill>
          </p:spPr>
        </p:sp>
        <p:sp>
          <p:nvSpPr>
            <p:cNvPr id="22" name="TextBox 22"/>
            <p:cNvSpPr txBox="1"/>
            <p:nvPr/>
          </p:nvSpPr>
          <p:spPr>
            <a:xfrm>
              <a:off x="0" y="-9525"/>
              <a:ext cx="2836643" cy="442750"/>
            </a:xfrm>
            <a:prstGeom prst="rect">
              <a:avLst/>
            </a:prstGeom>
          </p:spPr>
          <p:txBody>
            <a:bodyPr lIns="254000" tIns="254000" rIns="254000" bIns="254000" rtlCol="0" anchor="ctr"/>
            <a:lstStyle/>
            <a:p>
              <a:pPr>
                <a:lnSpc>
                  <a:spcPts val="3120"/>
                </a:lnSpc>
              </a:pPr>
              <a:r>
                <a:rPr lang="en-US" sz="2600">
                  <a:solidFill>
                    <a:srgbClr val="FFFFFF"/>
                  </a:solidFill>
                  <a:latin typeface="Aileron Bold"/>
                </a:rPr>
                <a:t>                    THE IMPLEMENTATION</a:t>
              </a:r>
            </a:p>
          </p:txBody>
        </p:sp>
      </p:grpSp>
      <p:grpSp>
        <p:nvGrpSpPr>
          <p:cNvPr id="23" name="Group 23"/>
          <p:cNvGrpSpPr/>
          <p:nvPr/>
        </p:nvGrpSpPr>
        <p:grpSpPr>
          <a:xfrm>
            <a:off x="6938474" y="6508876"/>
            <a:ext cx="624897" cy="624897"/>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5" name="TextBox 25"/>
            <p:cNvSpPr txBox="1"/>
            <p:nvPr/>
          </p:nvSpPr>
          <p:spPr>
            <a:xfrm>
              <a:off x="76200" y="19050"/>
              <a:ext cx="660400" cy="717550"/>
            </a:xfrm>
            <a:prstGeom prst="rect">
              <a:avLst/>
            </a:prstGeom>
          </p:spPr>
          <p:txBody>
            <a:bodyPr lIns="0" tIns="0" rIns="0" bIns="0" rtlCol="0" anchor="ctr"/>
            <a:lstStyle/>
            <a:p>
              <a:pPr algn="ctr">
                <a:lnSpc>
                  <a:spcPts val="3640"/>
                </a:lnSpc>
              </a:pPr>
              <a:r>
                <a:rPr lang="en-US" sz="2600">
                  <a:solidFill>
                    <a:srgbClr val="2C92D5"/>
                  </a:solidFill>
                  <a:latin typeface="Aileron Bold"/>
                </a:rPr>
                <a:t>4</a:t>
              </a:r>
            </a:p>
          </p:txBody>
        </p:sp>
      </p:grpSp>
      <p:grpSp>
        <p:nvGrpSpPr>
          <p:cNvPr id="26" name="Group 26"/>
          <p:cNvGrpSpPr/>
          <p:nvPr/>
        </p:nvGrpSpPr>
        <p:grpSpPr>
          <a:xfrm>
            <a:off x="6488922" y="7668003"/>
            <a:ext cx="10770378" cy="1644902"/>
            <a:chOff x="0" y="0"/>
            <a:chExt cx="2836643" cy="433225"/>
          </a:xfrm>
        </p:grpSpPr>
        <p:sp>
          <p:nvSpPr>
            <p:cNvPr id="27" name="Freeform 27"/>
            <p:cNvSpPr/>
            <p:nvPr/>
          </p:nvSpPr>
          <p:spPr>
            <a:xfrm>
              <a:off x="0" y="0"/>
              <a:ext cx="2836643" cy="433225"/>
            </a:xfrm>
            <a:custGeom>
              <a:avLst/>
              <a:gdLst/>
              <a:ahLst/>
              <a:cxnLst/>
              <a:rect l="l" t="t" r="r" b="b"/>
              <a:pathLst>
                <a:path w="2836643" h="433225">
                  <a:moveTo>
                    <a:pt x="0" y="0"/>
                  </a:moveTo>
                  <a:lnTo>
                    <a:pt x="2836643" y="0"/>
                  </a:lnTo>
                  <a:lnTo>
                    <a:pt x="2836643" y="433225"/>
                  </a:lnTo>
                  <a:lnTo>
                    <a:pt x="0" y="433225"/>
                  </a:lnTo>
                  <a:close/>
                </a:path>
              </a:pathLst>
            </a:custGeom>
            <a:solidFill>
              <a:srgbClr val="13538A"/>
            </a:solidFill>
          </p:spPr>
        </p:sp>
        <p:sp>
          <p:nvSpPr>
            <p:cNvPr id="28" name="TextBox 28"/>
            <p:cNvSpPr txBox="1"/>
            <p:nvPr/>
          </p:nvSpPr>
          <p:spPr>
            <a:xfrm>
              <a:off x="0" y="-9525"/>
              <a:ext cx="2836643" cy="442750"/>
            </a:xfrm>
            <a:prstGeom prst="rect">
              <a:avLst/>
            </a:prstGeom>
          </p:spPr>
          <p:txBody>
            <a:bodyPr lIns="254000" tIns="254000" rIns="254000" bIns="254000" rtlCol="0" anchor="ctr"/>
            <a:lstStyle/>
            <a:p>
              <a:pPr>
                <a:lnSpc>
                  <a:spcPts val="3120"/>
                </a:lnSpc>
              </a:pPr>
              <a:r>
                <a:rPr lang="en-US" sz="2600">
                  <a:solidFill>
                    <a:srgbClr val="FFFFFF"/>
                  </a:solidFill>
                  <a:latin typeface="Aileron Bold"/>
                </a:rPr>
                <a:t>                    THE ANALYSIS</a:t>
              </a:r>
            </a:p>
          </p:txBody>
        </p:sp>
      </p:grpSp>
      <p:grpSp>
        <p:nvGrpSpPr>
          <p:cNvPr id="29" name="Group 29"/>
          <p:cNvGrpSpPr/>
          <p:nvPr/>
        </p:nvGrpSpPr>
        <p:grpSpPr>
          <a:xfrm>
            <a:off x="6938474" y="8182353"/>
            <a:ext cx="624897" cy="624897"/>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31" name="TextBox 31"/>
            <p:cNvSpPr txBox="1"/>
            <p:nvPr/>
          </p:nvSpPr>
          <p:spPr>
            <a:xfrm>
              <a:off x="76200" y="19050"/>
              <a:ext cx="660400" cy="717550"/>
            </a:xfrm>
            <a:prstGeom prst="rect">
              <a:avLst/>
            </a:prstGeom>
          </p:spPr>
          <p:txBody>
            <a:bodyPr lIns="0" tIns="0" rIns="0" bIns="0" rtlCol="0" anchor="ctr"/>
            <a:lstStyle/>
            <a:p>
              <a:pPr algn="ctr">
                <a:lnSpc>
                  <a:spcPts val="3640"/>
                </a:lnSpc>
              </a:pPr>
              <a:r>
                <a:rPr lang="en-US" sz="2600">
                  <a:solidFill>
                    <a:srgbClr val="13538A"/>
                  </a:solidFill>
                  <a:latin typeface="Aileron Bold"/>
                </a:rPr>
                <a:t>5</a:t>
              </a:r>
            </a:p>
          </p:txBody>
        </p:sp>
      </p:grpSp>
      <p:sp>
        <p:nvSpPr>
          <p:cNvPr id="32" name="Freeform 32"/>
          <p:cNvSpPr/>
          <p:nvPr/>
        </p:nvSpPr>
        <p:spPr>
          <a:xfrm>
            <a:off x="1334287" y="3780163"/>
            <a:ext cx="3014091" cy="4114800"/>
          </a:xfrm>
          <a:custGeom>
            <a:avLst/>
            <a:gdLst/>
            <a:ahLst/>
            <a:cxnLst/>
            <a:rect l="l" t="t" r="r" b="b"/>
            <a:pathLst>
              <a:path w="3014091" h="4114800">
                <a:moveTo>
                  <a:pt x="0" y="0"/>
                </a:moveTo>
                <a:lnTo>
                  <a:pt x="3014091" y="0"/>
                </a:lnTo>
                <a:lnTo>
                  <a:pt x="301409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3" name="TextBox 33"/>
          <p:cNvSpPr txBox="1"/>
          <p:nvPr/>
        </p:nvSpPr>
        <p:spPr>
          <a:xfrm>
            <a:off x="859663" y="1508434"/>
            <a:ext cx="4554551" cy="1130301"/>
          </a:xfrm>
          <a:prstGeom prst="rect">
            <a:avLst/>
          </a:prstGeom>
        </p:spPr>
        <p:txBody>
          <a:bodyPr lIns="0" tIns="0" rIns="0" bIns="0" rtlCol="0" anchor="t">
            <a:spAutoFit/>
          </a:bodyPr>
          <a:lstStyle/>
          <a:p>
            <a:pPr marL="0" lvl="0" indent="0">
              <a:lnSpc>
                <a:spcPts val="9099"/>
              </a:lnSpc>
            </a:pPr>
            <a:r>
              <a:rPr lang="en-US" sz="6999">
                <a:solidFill>
                  <a:srgbClr val="000000"/>
                </a:solidFill>
                <a:latin typeface="Aileron Bold"/>
              </a:rPr>
              <a:t>Agenda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27C"/>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0858519" cy="1543050"/>
            <a:chOff x="0" y="0"/>
            <a:chExt cx="2859857" cy="406400"/>
          </a:xfrm>
        </p:grpSpPr>
        <p:sp>
          <p:nvSpPr>
            <p:cNvPr id="3" name="Freeform 3"/>
            <p:cNvSpPr/>
            <p:nvPr/>
          </p:nvSpPr>
          <p:spPr>
            <a:xfrm>
              <a:off x="0" y="0"/>
              <a:ext cx="2859857" cy="406400"/>
            </a:xfrm>
            <a:custGeom>
              <a:avLst/>
              <a:gdLst/>
              <a:ahLst/>
              <a:cxnLst/>
              <a:rect l="l" t="t" r="r" b="b"/>
              <a:pathLst>
                <a:path w="2859857" h="406400">
                  <a:moveTo>
                    <a:pt x="2656657" y="0"/>
                  </a:moveTo>
                  <a:lnTo>
                    <a:pt x="0" y="0"/>
                  </a:lnTo>
                  <a:lnTo>
                    <a:pt x="0" y="406400"/>
                  </a:lnTo>
                  <a:lnTo>
                    <a:pt x="2656657" y="406400"/>
                  </a:lnTo>
                  <a:lnTo>
                    <a:pt x="2859857" y="203200"/>
                  </a:lnTo>
                  <a:lnTo>
                    <a:pt x="2656657" y="0"/>
                  </a:lnTo>
                  <a:close/>
                </a:path>
              </a:pathLst>
            </a:custGeom>
            <a:solidFill>
              <a:srgbClr val="F69E22"/>
            </a:solidFill>
          </p:spPr>
        </p:sp>
        <p:sp>
          <p:nvSpPr>
            <p:cNvPr id="4" name="TextBox 4"/>
            <p:cNvSpPr txBox="1"/>
            <p:nvPr/>
          </p:nvSpPr>
          <p:spPr>
            <a:xfrm>
              <a:off x="0" y="-9525"/>
              <a:ext cx="2745557" cy="415925"/>
            </a:xfrm>
            <a:prstGeom prst="rect">
              <a:avLst/>
            </a:prstGeom>
          </p:spPr>
          <p:txBody>
            <a:bodyPr lIns="50800" tIns="50800" rIns="50800" bIns="50800" rtlCol="0" anchor="ctr"/>
            <a:lstStyle/>
            <a:p>
              <a:pPr algn="ctr">
                <a:lnSpc>
                  <a:spcPts val="6343"/>
                </a:lnSpc>
              </a:pPr>
              <a:r>
                <a:rPr lang="en-US" sz="5199">
                  <a:solidFill>
                    <a:srgbClr val="000000"/>
                  </a:solidFill>
                  <a:latin typeface="Montserrat Classic"/>
                </a:rPr>
                <a:t>Divide and conquer Algorithm:</a:t>
              </a:r>
            </a:p>
          </p:txBody>
        </p:sp>
      </p:grpSp>
      <p:sp>
        <p:nvSpPr>
          <p:cNvPr id="5" name="Freeform 5"/>
          <p:cNvSpPr/>
          <p:nvPr/>
        </p:nvSpPr>
        <p:spPr>
          <a:xfrm>
            <a:off x="11098374" y="7083695"/>
            <a:ext cx="7189626" cy="3203305"/>
          </a:xfrm>
          <a:custGeom>
            <a:avLst/>
            <a:gdLst/>
            <a:ahLst/>
            <a:cxnLst/>
            <a:rect l="l" t="t" r="r" b="b"/>
            <a:pathLst>
              <a:path w="7189626" h="3203305">
                <a:moveTo>
                  <a:pt x="0" y="0"/>
                </a:moveTo>
                <a:lnTo>
                  <a:pt x="7189626" y="0"/>
                </a:lnTo>
                <a:lnTo>
                  <a:pt x="7189626" y="3203305"/>
                </a:lnTo>
                <a:lnTo>
                  <a:pt x="0" y="3203305"/>
                </a:lnTo>
                <a:lnTo>
                  <a:pt x="0" y="0"/>
                </a:lnTo>
                <a:close/>
              </a:path>
            </a:pathLst>
          </a:custGeom>
          <a:blipFill>
            <a:blip r:embed="rId2"/>
            <a:stretch>
              <a:fillRect t="-24908" b="-24908"/>
            </a:stretch>
          </a:blipFill>
        </p:spPr>
      </p:sp>
      <p:pic>
        <p:nvPicPr>
          <p:cNvPr id="6" name="Picture 6"/>
          <p:cNvPicPr>
            <a:picLocks noChangeAspect="1"/>
          </p:cNvPicPr>
          <p:nvPr/>
        </p:nvPicPr>
        <p:blipFill>
          <a:blip r:embed="rId3"/>
          <a:srcRect/>
          <a:stretch>
            <a:fillRect/>
          </a:stretch>
        </p:blipFill>
        <p:spPr>
          <a:xfrm>
            <a:off x="0" y="7083695"/>
            <a:ext cx="4960674" cy="3203305"/>
          </a:xfrm>
          <a:prstGeom prst="rect">
            <a:avLst/>
          </a:prstGeom>
        </p:spPr>
      </p:pic>
      <p:sp>
        <p:nvSpPr>
          <p:cNvPr id="7" name="TextBox 7"/>
          <p:cNvSpPr txBox="1"/>
          <p:nvPr/>
        </p:nvSpPr>
        <p:spPr>
          <a:xfrm>
            <a:off x="0" y="2012848"/>
            <a:ext cx="18288000" cy="5070847"/>
          </a:xfrm>
          <a:prstGeom prst="rect">
            <a:avLst/>
          </a:prstGeom>
        </p:spPr>
        <p:txBody>
          <a:bodyPr lIns="0" tIns="0" rIns="0" bIns="0" rtlCol="0" anchor="t">
            <a:spAutoFit/>
          </a:bodyPr>
          <a:lstStyle/>
          <a:p>
            <a:pPr algn="ctr">
              <a:lnSpc>
                <a:spcPts val="2871"/>
              </a:lnSpc>
              <a:spcBef>
                <a:spcPct val="0"/>
              </a:spcBef>
            </a:pPr>
            <a:r>
              <a:rPr lang="en-US" sz="2353">
                <a:solidFill>
                  <a:srgbClr val="FFFFFF"/>
                </a:solidFill>
                <a:latin typeface="Montserrat Classic"/>
              </a:rPr>
              <a:t>Divide and Conquer is a powerful algorithmic technique that involves breaking down a problem into smaller subproblems, solving them independently, and then combining their solutions to solve the original problem. The basic idea is to divide a problem into smaller, more manageable parts, solve those parts, and then combine the solutions to get the final result.</a:t>
            </a:r>
          </a:p>
          <a:p>
            <a:pPr algn="ctr">
              <a:lnSpc>
                <a:spcPts val="2871"/>
              </a:lnSpc>
              <a:spcBef>
                <a:spcPct val="0"/>
              </a:spcBef>
            </a:pPr>
            <a:endParaRPr lang="en-US" sz="2353">
              <a:solidFill>
                <a:srgbClr val="FFFFFF"/>
              </a:solidFill>
              <a:latin typeface="Montserrat Classic"/>
            </a:endParaRPr>
          </a:p>
          <a:p>
            <a:pPr algn="ctr">
              <a:lnSpc>
                <a:spcPts val="2871"/>
              </a:lnSpc>
              <a:spcBef>
                <a:spcPct val="0"/>
              </a:spcBef>
            </a:pPr>
            <a:r>
              <a:rPr lang="en-US" sz="2353">
                <a:solidFill>
                  <a:srgbClr val="FFFFFF"/>
                </a:solidFill>
                <a:latin typeface="Montserrat Classic"/>
              </a:rPr>
              <a:t>The Divide and Conquer algorithm typically follows three steps:</a:t>
            </a:r>
          </a:p>
          <a:p>
            <a:pPr algn="ctr">
              <a:lnSpc>
                <a:spcPts val="2871"/>
              </a:lnSpc>
              <a:spcBef>
                <a:spcPct val="0"/>
              </a:spcBef>
            </a:pPr>
            <a:endParaRPr lang="en-US" sz="2353">
              <a:solidFill>
                <a:srgbClr val="FFFFFF"/>
              </a:solidFill>
              <a:latin typeface="Montserrat Classic"/>
            </a:endParaRPr>
          </a:p>
          <a:p>
            <a:pPr algn="ctr">
              <a:lnSpc>
                <a:spcPts val="2871"/>
              </a:lnSpc>
              <a:spcBef>
                <a:spcPct val="0"/>
              </a:spcBef>
            </a:pPr>
            <a:r>
              <a:rPr lang="en-US" sz="2353">
                <a:solidFill>
                  <a:srgbClr val="FFFFFF"/>
                </a:solidFill>
                <a:latin typeface="Montserrat Classic"/>
              </a:rPr>
              <a:t>1-Divide: Break the problem into smaller subproblems that are similar to the original problem. This step continues until the subproblems become simple enough to solve directly.</a:t>
            </a:r>
          </a:p>
          <a:p>
            <a:pPr algn="ctr">
              <a:lnSpc>
                <a:spcPts val="2871"/>
              </a:lnSpc>
              <a:spcBef>
                <a:spcPct val="0"/>
              </a:spcBef>
            </a:pPr>
            <a:endParaRPr lang="en-US" sz="2353">
              <a:solidFill>
                <a:srgbClr val="FFFFFF"/>
              </a:solidFill>
              <a:latin typeface="Montserrat Classic"/>
            </a:endParaRPr>
          </a:p>
          <a:p>
            <a:pPr algn="ctr">
              <a:lnSpc>
                <a:spcPts val="2871"/>
              </a:lnSpc>
              <a:spcBef>
                <a:spcPct val="0"/>
              </a:spcBef>
            </a:pPr>
            <a:r>
              <a:rPr lang="en-US" sz="2353">
                <a:solidFill>
                  <a:srgbClr val="FFFFFF"/>
                </a:solidFill>
                <a:latin typeface="Montserrat Classic"/>
              </a:rPr>
              <a:t>2-Conquer: Solve the subproblems. If the subproblems are small enough, solve them directly. Otherwise, recursively apply the Divide and Conquer algorithm to further break them down.</a:t>
            </a:r>
          </a:p>
          <a:p>
            <a:pPr algn="ctr">
              <a:lnSpc>
                <a:spcPts val="2871"/>
              </a:lnSpc>
              <a:spcBef>
                <a:spcPct val="0"/>
              </a:spcBef>
            </a:pPr>
            <a:endParaRPr lang="en-US" sz="2353">
              <a:solidFill>
                <a:srgbClr val="FFFFFF"/>
              </a:solidFill>
              <a:latin typeface="Montserrat Classic"/>
            </a:endParaRPr>
          </a:p>
          <a:p>
            <a:pPr algn="ctr">
              <a:lnSpc>
                <a:spcPts val="2871"/>
              </a:lnSpc>
              <a:spcBef>
                <a:spcPct val="0"/>
              </a:spcBef>
            </a:pPr>
            <a:r>
              <a:rPr lang="en-US" sz="2353">
                <a:solidFill>
                  <a:srgbClr val="FFFFFF"/>
                </a:solidFill>
                <a:latin typeface="Montserrat Classic"/>
              </a:rPr>
              <a:t>3-Combine: Combine the solutions of the subproblems to get the solution for the original problem.</a:t>
            </a:r>
          </a:p>
          <a:p>
            <a:pPr algn="ctr">
              <a:lnSpc>
                <a:spcPts val="2871"/>
              </a:lnSpc>
              <a:spcBef>
                <a:spcPct val="0"/>
              </a:spcBef>
            </a:pPr>
            <a:endParaRPr lang="en-US" sz="2353">
              <a:solidFill>
                <a:srgbClr val="FFFFFF"/>
              </a:solidFill>
              <a:latin typeface="Montserrat Classic"/>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27C"/>
        </a:solidFill>
        <a:effectLst/>
      </p:bgPr>
    </p:bg>
    <p:spTree>
      <p:nvGrpSpPr>
        <p:cNvPr id="1" name=""/>
        <p:cNvGrpSpPr/>
        <p:nvPr/>
      </p:nvGrpSpPr>
      <p:grpSpPr>
        <a:xfrm>
          <a:off x="0" y="0"/>
          <a:ext cx="0" cy="0"/>
          <a:chOff x="0" y="0"/>
          <a:chExt cx="0" cy="0"/>
        </a:xfrm>
      </p:grpSpPr>
      <p:sp>
        <p:nvSpPr>
          <p:cNvPr id="2" name="Freeform 2"/>
          <p:cNvSpPr/>
          <p:nvPr/>
        </p:nvSpPr>
        <p:spPr>
          <a:xfrm>
            <a:off x="7297005" y="0"/>
            <a:ext cx="4227977" cy="2071709"/>
          </a:xfrm>
          <a:custGeom>
            <a:avLst/>
            <a:gdLst/>
            <a:ahLst/>
            <a:cxnLst/>
            <a:rect l="l" t="t" r="r" b="b"/>
            <a:pathLst>
              <a:path w="4227977" h="2071709">
                <a:moveTo>
                  <a:pt x="0" y="0"/>
                </a:moveTo>
                <a:lnTo>
                  <a:pt x="4227977" y="0"/>
                </a:lnTo>
                <a:lnTo>
                  <a:pt x="4227977" y="2071709"/>
                </a:lnTo>
                <a:lnTo>
                  <a:pt x="0" y="20717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693459" y="3071791"/>
            <a:ext cx="3362751" cy="1647748"/>
          </a:xfrm>
          <a:custGeom>
            <a:avLst/>
            <a:gdLst/>
            <a:ahLst/>
            <a:cxnLst/>
            <a:rect l="l" t="t" r="r" b="b"/>
            <a:pathLst>
              <a:path w="3362751" h="1647748">
                <a:moveTo>
                  <a:pt x="0" y="0"/>
                </a:moveTo>
                <a:lnTo>
                  <a:pt x="3362751" y="0"/>
                </a:lnTo>
                <a:lnTo>
                  <a:pt x="3362751" y="1647748"/>
                </a:lnTo>
                <a:lnTo>
                  <a:pt x="0" y="16477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1231646" y="3140561"/>
            <a:ext cx="3540395" cy="1734793"/>
          </a:xfrm>
          <a:custGeom>
            <a:avLst/>
            <a:gdLst/>
            <a:ahLst/>
            <a:cxnLst/>
            <a:rect l="l" t="t" r="r" b="b"/>
            <a:pathLst>
              <a:path w="3540395" h="1734793">
                <a:moveTo>
                  <a:pt x="0" y="0"/>
                </a:moveTo>
                <a:lnTo>
                  <a:pt x="3540394" y="0"/>
                </a:lnTo>
                <a:lnTo>
                  <a:pt x="3540394" y="1734793"/>
                </a:lnTo>
                <a:lnTo>
                  <a:pt x="0" y="17347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flipV="1">
            <a:off x="5374835" y="2071709"/>
            <a:ext cx="4036159" cy="1000082"/>
          </a:xfrm>
          <a:prstGeom prst="line">
            <a:avLst/>
          </a:prstGeom>
          <a:ln w="38100" cap="flat">
            <a:solidFill>
              <a:srgbClr val="FFFFFF"/>
            </a:solidFill>
            <a:prstDash val="solid"/>
            <a:headEnd type="oval" w="lg" len="lg"/>
            <a:tailEnd type="oval" w="lg" len="lg"/>
          </a:ln>
        </p:spPr>
      </p:sp>
      <p:sp>
        <p:nvSpPr>
          <p:cNvPr id="6" name="AutoShape 6"/>
          <p:cNvSpPr/>
          <p:nvPr/>
        </p:nvSpPr>
        <p:spPr>
          <a:xfrm>
            <a:off x="9410994" y="2090759"/>
            <a:ext cx="3590849" cy="1049802"/>
          </a:xfrm>
          <a:prstGeom prst="line">
            <a:avLst/>
          </a:prstGeom>
          <a:ln w="38100" cap="flat">
            <a:solidFill>
              <a:srgbClr val="FFFFFF"/>
            </a:solidFill>
            <a:prstDash val="solid"/>
            <a:headEnd type="oval" w="lg" len="lg"/>
            <a:tailEnd type="oval" w="lg" len="lg"/>
          </a:ln>
        </p:spPr>
      </p:sp>
      <p:sp>
        <p:nvSpPr>
          <p:cNvPr id="7" name="Freeform 7"/>
          <p:cNvSpPr/>
          <p:nvPr/>
        </p:nvSpPr>
        <p:spPr>
          <a:xfrm>
            <a:off x="4132435" y="5382465"/>
            <a:ext cx="1844874" cy="1844874"/>
          </a:xfrm>
          <a:custGeom>
            <a:avLst/>
            <a:gdLst/>
            <a:ahLst/>
            <a:cxnLst/>
            <a:rect l="l" t="t" r="r" b="b"/>
            <a:pathLst>
              <a:path w="1844874" h="1844874">
                <a:moveTo>
                  <a:pt x="0" y="0"/>
                </a:moveTo>
                <a:lnTo>
                  <a:pt x="1844873" y="0"/>
                </a:lnTo>
                <a:lnTo>
                  <a:pt x="1844873" y="1844874"/>
                </a:lnTo>
                <a:lnTo>
                  <a:pt x="0" y="18448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2242794" y="5382465"/>
            <a:ext cx="1844874" cy="1844874"/>
          </a:xfrm>
          <a:custGeom>
            <a:avLst/>
            <a:gdLst/>
            <a:ahLst/>
            <a:cxnLst/>
            <a:rect l="l" t="t" r="r" b="b"/>
            <a:pathLst>
              <a:path w="1844874" h="1844874">
                <a:moveTo>
                  <a:pt x="0" y="0"/>
                </a:moveTo>
                <a:lnTo>
                  <a:pt x="1844874" y="0"/>
                </a:lnTo>
                <a:lnTo>
                  <a:pt x="1844874" y="1844874"/>
                </a:lnTo>
                <a:lnTo>
                  <a:pt x="0" y="18448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0" y="6953128"/>
            <a:ext cx="3353434" cy="3333872"/>
          </a:xfrm>
          <a:custGeom>
            <a:avLst/>
            <a:gdLst/>
            <a:ahLst/>
            <a:cxnLst/>
            <a:rect l="l" t="t" r="r" b="b"/>
            <a:pathLst>
              <a:path w="3353434" h="3333872">
                <a:moveTo>
                  <a:pt x="0" y="0"/>
                </a:moveTo>
                <a:lnTo>
                  <a:pt x="3353434" y="0"/>
                </a:lnTo>
                <a:lnTo>
                  <a:pt x="3353434" y="3333872"/>
                </a:lnTo>
                <a:lnTo>
                  <a:pt x="0" y="33338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8052526" y="7722545"/>
            <a:ext cx="2134651" cy="2134651"/>
          </a:xfrm>
          <a:custGeom>
            <a:avLst/>
            <a:gdLst/>
            <a:ahLst/>
            <a:cxnLst/>
            <a:rect l="l" t="t" r="r" b="b"/>
            <a:pathLst>
              <a:path w="2134651" h="2134651">
                <a:moveTo>
                  <a:pt x="0" y="0"/>
                </a:moveTo>
                <a:lnTo>
                  <a:pt x="2134652" y="0"/>
                </a:lnTo>
                <a:lnTo>
                  <a:pt x="2134652" y="2134652"/>
                </a:lnTo>
                <a:lnTo>
                  <a:pt x="0" y="21346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7297005" y="878840"/>
            <a:ext cx="4227977" cy="440309"/>
          </a:xfrm>
          <a:prstGeom prst="rect">
            <a:avLst/>
          </a:prstGeom>
        </p:spPr>
        <p:txBody>
          <a:bodyPr lIns="0" tIns="0" rIns="0" bIns="0" rtlCol="0" anchor="t">
            <a:spAutoFit/>
          </a:bodyPr>
          <a:lstStyle/>
          <a:p>
            <a:pPr algn="ctr">
              <a:lnSpc>
                <a:spcPts val="3537"/>
              </a:lnSpc>
              <a:spcBef>
                <a:spcPct val="0"/>
              </a:spcBef>
            </a:pPr>
            <a:r>
              <a:rPr lang="en-US" sz="2899">
                <a:solidFill>
                  <a:srgbClr val="FFFFFF"/>
                </a:solidFill>
                <a:latin typeface="Montserrat Medium"/>
              </a:rPr>
              <a:t>PROBLEM OF SIZE N</a:t>
            </a:r>
          </a:p>
        </p:txBody>
      </p:sp>
      <p:sp>
        <p:nvSpPr>
          <p:cNvPr id="12" name="TextBox 12"/>
          <p:cNvSpPr txBox="1"/>
          <p:nvPr/>
        </p:nvSpPr>
        <p:spPr>
          <a:xfrm>
            <a:off x="3693459" y="3593405"/>
            <a:ext cx="3362751" cy="604520"/>
          </a:xfrm>
          <a:prstGeom prst="rect">
            <a:avLst/>
          </a:prstGeom>
        </p:spPr>
        <p:txBody>
          <a:bodyPr lIns="0" tIns="0" rIns="0" bIns="0" rtlCol="0" anchor="t">
            <a:spAutoFit/>
          </a:bodyPr>
          <a:lstStyle/>
          <a:p>
            <a:pPr algn="ctr">
              <a:lnSpc>
                <a:spcPts val="2440"/>
              </a:lnSpc>
              <a:spcBef>
                <a:spcPct val="0"/>
              </a:spcBef>
            </a:pPr>
            <a:r>
              <a:rPr lang="en-US" sz="2000">
                <a:solidFill>
                  <a:srgbClr val="FFFFFF"/>
                </a:solidFill>
                <a:latin typeface="Montserrat"/>
              </a:rPr>
              <a:t>subproblem 1</a:t>
            </a:r>
          </a:p>
          <a:p>
            <a:pPr algn="ctr">
              <a:lnSpc>
                <a:spcPts val="2440"/>
              </a:lnSpc>
              <a:spcBef>
                <a:spcPct val="0"/>
              </a:spcBef>
            </a:pPr>
            <a:r>
              <a:rPr lang="en-US" sz="2000">
                <a:solidFill>
                  <a:srgbClr val="FFFFFF"/>
                </a:solidFill>
                <a:latin typeface="Montserrat"/>
              </a:rPr>
              <a:t>of size n/2</a:t>
            </a:r>
          </a:p>
        </p:txBody>
      </p:sp>
      <p:sp>
        <p:nvSpPr>
          <p:cNvPr id="13" name="TextBox 13"/>
          <p:cNvSpPr txBox="1"/>
          <p:nvPr/>
        </p:nvSpPr>
        <p:spPr>
          <a:xfrm>
            <a:off x="11231646" y="3705698"/>
            <a:ext cx="3601540" cy="604520"/>
          </a:xfrm>
          <a:prstGeom prst="rect">
            <a:avLst/>
          </a:prstGeom>
        </p:spPr>
        <p:txBody>
          <a:bodyPr lIns="0" tIns="0" rIns="0" bIns="0" rtlCol="0" anchor="t">
            <a:spAutoFit/>
          </a:bodyPr>
          <a:lstStyle/>
          <a:p>
            <a:pPr algn="ctr">
              <a:lnSpc>
                <a:spcPts val="2440"/>
              </a:lnSpc>
              <a:spcBef>
                <a:spcPct val="0"/>
              </a:spcBef>
            </a:pPr>
            <a:r>
              <a:rPr lang="en-US" sz="2000">
                <a:solidFill>
                  <a:srgbClr val="FFFFFF"/>
                </a:solidFill>
                <a:latin typeface="Montserrat"/>
              </a:rPr>
              <a:t>subproblem 2</a:t>
            </a:r>
          </a:p>
          <a:p>
            <a:pPr algn="ctr">
              <a:lnSpc>
                <a:spcPts val="2440"/>
              </a:lnSpc>
              <a:spcBef>
                <a:spcPct val="0"/>
              </a:spcBef>
            </a:pPr>
            <a:r>
              <a:rPr lang="en-US" sz="2000">
                <a:solidFill>
                  <a:srgbClr val="FFFFFF"/>
                </a:solidFill>
                <a:latin typeface="Montserrat"/>
              </a:rPr>
              <a:t>of size n/2</a:t>
            </a:r>
          </a:p>
        </p:txBody>
      </p:sp>
      <p:sp>
        <p:nvSpPr>
          <p:cNvPr id="14" name="TextBox 14"/>
          <p:cNvSpPr txBox="1"/>
          <p:nvPr/>
        </p:nvSpPr>
        <p:spPr>
          <a:xfrm>
            <a:off x="4132435" y="6002642"/>
            <a:ext cx="1844874" cy="604520"/>
          </a:xfrm>
          <a:prstGeom prst="rect">
            <a:avLst/>
          </a:prstGeom>
        </p:spPr>
        <p:txBody>
          <a:bodyPr lIns="0" tIns="0" rIns="0" bIns="0" rtlCol="0" anchor="t">
            <a:spAutoFit/>
          </a:bodyPr>
          <a:lstStyle/>
          <a:p>
            <a:pPr algn="ctr">
              <a:lnSpc>
                <a:spcPts val="2440"/>
              </a:lnSpc>
              <a:spcBef>
                <a:spcPct val="0"/>
              </a:spcBef>
            </a:pPr>
            <a:r>
              <a:rPr lang="en-US" sz="2000">
                <a:solidFill>
                  <a:srgbClr val="FFFFFF"/>
                </a:solidFill>
                <a:latin typeface="Montserrat"/>
              </a:rPr>
              <a:t>solution to</a:t>
            </a:r>
          </a:p>
          <a:p>
            <a:pPr algn="ctr">
              <a:lnSpc>
                <a:spcPts val="2440"/>
              </a:lnSpc>
              <a:spcBef>
                <a:spcPct val="0"/>
              </a:spcBef>
            </a:pPr>
            <a:r>
              <a:rPr lang="en-US" sz="2000">
                <a:solidFill>
                  <a:srgbClr val="FFFFFF"/>
                </a:solidFill>
                <a:latin typeface="Montserrat"/>
              </a:rPr>
              <a:t>subproblem 1</a:t>
            </a:r>
          </a:p>
        </p:txBody>
      </p:sp>
      <p:sp>
        <p:nvSpPr>
          <p:cNvPr id="15" name="TextBox 15"/>
          <p:cNvSpPr txBox="1"/>
          <p:nvPr/>
        </p:nvSpPr>
        <p:spPr>
          <a:xfrm>
            <a:off x="12242794" y="6002642"/>
            <a:ext cx="1844874" cy="615553"/>
          </a:xfrm>
          <a:prstGeom prst="rect">
            <a:avLst/>
          </a:prstGeom>
        </p:spPr>
        <p:txBody>
          <a:bodyPr lIns="0" tIns="0" rIns="0" bIns="0" rtlCol="0" anchor="t">
            <a:spAutoFit/>
          </a:bodyPr>
          <a:lstStyle/>
          <a:p>
            <a:pPr algn="ctr">
              <a:lnSpc>
                <a:spcPts val="2440"/>
              </a:lnSpc>
              <a:spcBef>
                <a:spcPct val="0"/>
              </a:spcBef>
            </a:pPr>
            <a:r>
              <a:rPr lang="en-US" sz="2000" dirty="0">
                <a:solidFill>
                  <a:srgbClr val="FFFFFF"/>
                </a:solidFill>
                <a:latin typeface="Montserrat"/>
              </a:rPr>
              <a:t>solution to</a:t>
            </a:r>
          </a:p>
          <a:p>
            <a:pPr algn="ctr">
              <a:lnSpc>
                <a:spcPts val="2440"/>
              </a:lnSpc>
              <a:spcBef>
                <a:spcPct val="0"/>
              </a:spcBef>
            </a:pPr>
            <a:r>
              <a:rPr lang="en-US" sz="2000" dirty="0">
                <a:solidFill>
                  <a:srgbClr val="FFFFFF"/>
                </a:solidFill>
                <a:latin typeface="Montserrat"/>
              </a:rPr>
              <a:t>subproblem2</a:t>
            </a:r>
          </a:p>
        </p:txBody>
      </p:sp>
      <p:sp>
        <p:nvSpPr>
          <p:cNvPr id="16" name="AutoShape 16"/>
          <p:cNvSpPr/>
          <p:nvPr/>
        </p:nvSpPr>
        <p:spPr>
          <a:xfrm>
            <a:off x="5374835" y="4719539"/>
            <a:ext cx="0" cy="423961"/>
          </a:xfrm>
          <a:prstGeom prst="line">
            <a:avLst/>
          </a:prstGeom>
          <a:ln w="38100" cap="flat">
            <a:solidFill>
              <a:srgbClr val="FFFFFF"/>
            </a:solidFill>
            <a:prstDash val="solid"/>
            <a:headEnd type="none" w="sm" len="sm"/>
            <a:tailEnd type="none" w="sm" len="sm"/>
          </a:ln>
        </p:spPr>
      </p:sp>
      <p:sp>
        <p:nvSpPr>
          <p:cNvPr id="17" name="AutoShape 17"/>
          <p:cNvSpPr/>
          <p:nvPr/>
        </p:nvSpPr>
        <p:spPr>
          <a:xfrm>
            <a:off x="13001843" y="4875354"/>
            <a:ext cx="163388" cy="507111"/>
          </a:xfrm>
          <a:prstGeom prst="line">
            <a:avLst/>
          </a:prstGeom>
          <a:ln w="38100" cap="flat">
            <a:solidFill>
              <a:srgbClr val="FFFFFF"/>
            </a:solidFill>
            <a:prstDash val="solid"/>
            <a:headEnd type="none" w="sm" len="sm"/>
            <a:tailEnd type="none" w="sm" len="sm"/>
          </a:ln>
        </p:spPr>
      </p:sp>
      <p:sp>
        <p:nvSpPr>
          <p:cNvPr id="18" name="AutoShape 18"/>
          <p:cNvSpPr/>
          <p:nvPr/>
        </p:nvSpPr>
        <p:spPr>
          <a:xfrm flipV="1">
            <a:off x="9410994" y="7246389"/>
            <a:ext cx="4137456" cy="476156"/>
          </a:xfrm>
          <a:prstGeom prst="line">
            <a:avLst/>
          </a:prstGeom>
          <a:ln w="38100" cap="flat">
            <a:solidFill>
              <a:srgbClr val="FFFFFF"/>
            </a:solidFill>
            <a:prstDash val="solid"/>
            <a:headEnd type="none" w="sm" len="sm"/>
            <a:tailEnd type="none" w="sm" len="sm"/>
          </a:ln>
        </p:spPr>
      </p:sp>
      <p:sp>
        <p:nvSpPr>
          <p:cNvPr id="19" name="AutoShape 19"/>
          <p:cNvSpPr/>
          <p:nvPr/>
        </p:nvSpPr>
        <p:spPr>
          <a:xfrm>
            <a:off x="4739406" y="7265439"/>
            <a:ext cx="4380446" cy="457106"/>
          </a:xfrm>
          <a:prstGeom prst="line">
            <a:avLst/>
          </a:prstGeom>
          <a:ln w="38100" cap="flat">
            <a:solidFill>
              <a:srgbClr val="FFFFFF"/>
            </a:solidFill>
            <a:prstDash val="solid"/>
            <a:headEnd type="none" w="sm" len="sm"/>
            <a:tailEnd type="none" w="sm" len="sm"/>
          </a:ln>
        </p:spPr>
      </p:sp>
      <p:sp>
        <p:nvSpPr>
          <p:cNvPr id="20" name="TextBox 20"/>
          <p:cNvSpPr txBox="1"/>
          <p:nvPr/>
        </p:nvSpPr>
        <p:spPr>
          <a:xfrm>
            <a:off x="7947051" y="8348980"/>
            <a:ext cx="2345602" cy="909320"/>
          </a:xfrm>
          <a:prstGeom prst="rect">
            <a:avLst/>
          </a:prstGeom>
        </p:spPr>
        <p:txBody>
          <a:bodyPr lIns="0" tIns="0" rIns="0" bIns="0" rtlCol="0" anchor="t">
            <a:spAutoFit/>
          </a:bodyPr>
          <a:lstStyle/>
          <a:p>
            <a:pPr algn="ctr">
              <a:lnSpc>
                <a:spcPts val="2440"/>
              </a:lnSpc>
              <a:spcBef>
                <a:spcPct val="0"/>
              </a:spcBef>
            </a:pPr>
            <a:r>
              <a:rPr lang="en-US" sz="2000">
                <a:solidFill>
                  <a:srgbClr val="FFFFFF"/>
                </a:solidFill>
                <a:latin typeface="Montserrat"/>
              </a:rPr>
              <a:t>solution to</a:t>
            </a:r>
          </a:p>
          <a:p>
            <a:pPr algn="ctr">
              <a:lnSpc>
                <a:spcPts val="2440"/>
              </a:lnSpc>
              <a:spcBef>
                <a:spcPct val="0"/>
              </a:spcBef>
            </a:pPr>
            <a:r>
              <a:rPr lang="en-US" sz="2000">
                <a:solidFill>
                  <a:srgbClr val="FFFFFF"/>
                </a:solidFill>
                <a:latin typeface="Montserrat"/>
              </a:rPr>
              <a:t>the original problem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27C"/>
        </a:solidFill>
        <a:effectLst/>
      </p:bgPr>
    </p:bg>
    <p:spTree>
      <p:nvGrpSpPr>
        <p:cNvPr id="1" name=""/>
        <p:cNvGrpSpPr/>
        <p:nvPr/>
      </p:nvGrpSpPr>
      <p:grpSpPr>
        <a:xfrm>
          <a:off x="0" y="0"/>
          <a:ext cx="0" cy="0"/>
          <a:chOff x="0" y="0"/>
          <a:chExt cx="0" cy="0"/>
        </a:xfrm>
      </p:grpSpPr>
      <p:sp>
        <p:nvSpPr>
          <p:cNvPr id="2" name="Freeform 2"/>
          <p:cNvSpPr/>
          <p:nvPr/>
        </p:nvSpPr>
        <p:spPr>
          <a:xfrm>
            <a:off x="10420031" y="2268374"/>
            <a:ext cx="7148790" cy="5593928"/>
          </a:xfrm>
          <a:custGeom>
            <a:avLst/>
            <a:gdLst/>
            <a:ahLst/>
            <a:cxnLst/>
            <a:rect l="l" t="t" r="r" b="b"/>
            <a:pathLst>
              <a:path w="7148790" h="5593928">
                <a:moveTo>
                  <a:pt x="0" y="0"/>
                </a:moveTo>
                <a:lnTo>
                  <a:pt x="7148791" y="0"/>
                </a:lnTo>
                <a:lnTo>
                  <a:pt x="7148791" y="5593928"/>
                </a:lnTo>
                <a:lnTo>
                  <a:pt x="0" y="55939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TextBox 3"/>
          <p:cNvSpPr txBox="1"/>
          <p:nvPr/>
        </p:nvSpPr>
        <p:spPr>
          <a:xfrm>
            <a:off x="-14883" y="1303754"/>
            <a:ext cx="10008235" cy="8983246"/>
          </a:xfrm>
          <a:prstGeom prst="rect">
            <a:avLst/>
          </a:prstGeom>
        </p:spPr>
        <p:txBody>
          <a:bodyPr lIns="0" tIns="0" rIns="0" bIns="0" rtlCol="0" anchor="t">
            <a:spAutoFit/>
          </a:bodyPr>
          <a:lstStyle/>
          <a:p>
            <a:pPr algn="ctr">
              <a:lnSpc>
                <a:spcPts val="5942"/>
              </a:lnSpc>
              <a:spcBef>
                <a:spcPct val="0"/>
              </a:spcBef>
            </a:pPr>
            <a:r>
              <a:rPr lang="en-US" sz="4870" dirty="0">
                <a:solidFill>
                  <a:srgbClr val="FFFFFF"/>
                </a:solidFill>
                <a:latin typeface="Montserrat Classic"/>
              </a:rPr>
              <a:t>Quicksort is a sorting algorithm that follows the Divide and Conquer paradigm. It was developed by </a:t>
            </a:r>
            <a:r>
              <a:rPr lang="en-US" sz="4870" dirty="0">
                <a:solidFill>
                  <a:srgbClr val="FFC000"/>
                </a:solidFill>
                <a:latin typeface="Montserrat Classic"/>
              </a:rPr>
              <a:t>Tony Hoare </a:t>
            </a:r>
            <a:r>
              <a:rPr lang="en-US" sz="4870" dirty="0">
                <a:solidFill>
                  <a:srgbClr val="FFFFFF"/>
                </a:solidFill>
                <a:latin typeface="Montserrat Classic"/>
              </a:rPr>
              <a:t>in 1960 and is widely used for its efficiency and performance. Quicksort operates by </a:t>
            </a:r>
            <a:r>
              <a:rPr lang="en-US" sz="4870" dirty="0">
                <a:solidFill>
                  <a:srgbClr val="FFC000"/>
                </a:solidFill>
                <a:latin typeface="Montserrat Classic"/>
              </a:rPr>
              <a:t>partitioning</a:t>
            </a:r>
            <a:r>
              <a:rPr lang="en-US" sz="4870" dirty="0">
                <a:solidFill>
                  <a:srgbClr val="FFFFFF"/>
                </a:solidFill>
                <a:latin typeface="Montserrat Classic"/>
              </a:rPr>
              <a:t> an array into smaller subarrays, sorting those subarrays independently, and then combining them to achieve the final sorted array.</a:t>
            </a:r>
          </a:p>
        </p:txBody>
      </p:sp>
      <p:sp>
        <p:nvSpPr>
          <p:cNvPr id="4" name="TextBox 4"/>
          <p:cNvSpPr txBox="1"/>
          <p:nvPr/>
        </p:nvSpPr>
        <p:spPr>
          <a:xfrm>
            <a:off x="4443260" y="207808"/>
            <a:ext cx="8946052" cy="1114996"/>
          </a:xfrm>
          <a:prstGeom prst="rect">
            <a:avLst/>
          </a:prstGeom>
        </p:spPr>
        <p:txBody>
          <a:bodyPr lIns="0" tIns="0" rIns="0" bIns="0" rtlCol="0" anchor="t">
            <a:spAutoFit/>
          </a:bodyPr>
          <a:lstStyle/>
          <a:p>
            <a:pPr algn="ctr">
              <a:lnSpc>
                <a:spcPts val="8875"/>
              </a:lnSpc>
              <a:spcBef>
                <a:spcPct val="0"/>
              </a:spcBef>
            </a:pPr>
            <a:r>
              <a:rPr lang="en-US" sz="7275" dirty="0">
                <a:solidFill>
                  <a:srgbClr val="F69E22"/>
                </a:solidFill>
                <a:latin typeface="Montserrat Classic"/>
              </a:rPr>
              <a:t>What is quicksort?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476975-E380-7949-C1F8-A4A965ABF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2200" y="3848100"/>
            <a:ext cx="7334250" cy="4419600"/>
          </a:xfrm>
          <a:prstGeom prst="rect">
            <a:avLst/>
          </a:prstGeom>
        </p:spPr>
      </p:pic>
      <p:sp>
        <p:nvSpPr>
          <p:cNvPr id="5" name="TextBox 4">
            <a:extLst>
              <a:ext uri="{FF2B5EF4-FFF2-40B4-BE49-F238E27FC236}">
                <a16:creationId xmlns:a16="http://schemas.microsoft.com/office/drawing/2014/main" id="{2A3246FF-AC35-3631-10AF-761E3044DBE0}"/>
              </a:ext>
            </a:extLst>
          </p:cNvPr>
          <p:cNvSpPr txBox="1"/>
          <p:nvPr/>
        </p:nvSpPr>
        <p:spPr>
          <a:xfrm>
            <a:off x="4038600" y="0"/>
            <a:ext cx="9144000" cy="2305696"/>
          </a:xfrm>
          <a:prstGeom prst="rect">
            <a:avLst/>
          </a:prstGeom>
          <a:noFill/>
        </p:spPr>
        <p:txBody>
          <a:bodyPr wrap="square">
            <a:spAutoFit/>
          </a:bodyPr>
          <a:lstStyle/>
          <a:p>
            <a:pPr algn="ctr">
              <a:lnSpc>
                <a:spcPts val="8875"/>
              </a:lnSpc>
              <a:spcBef>
                <a:spcPct val="0"/>
              </a:spcBef>
            </a:pPr>
            <a:r>
              <a:rPr lang="en-US" sz="6000" dirty="0">
                <a:solidFill>
                  <a:srgbClr val="FFC000"/>
                </a:solidFill>
                <a:latin typeface="Aharoni" panose="02010803020104030203" pitchFamily="2" charset="-79"/>
                <a:cs typeface="Aharoni" panose="02010803020104030203" pitchFamily="2" charset="-79"/>
              </a:rPr>
              <a:t>How quicksort works(</a:t>
            </a:r>
            <a:r>
              <a:rPr lang="en-US" sz="4000" dirty="0">
                <a:solidFill>
                  <a:srgbClr val="FFC000"/>
                </a:solidFill>
                <a:latin typeface="Aharoni" panose="02010803020104030203" pitchFamily="2" charset="-79"/>
                <a:cs typeface="Aharoni" panose="02010803020104030203" pitchFamily="2" charset="-79"/>
              </a:rPr>
              <a:t>Hoare's partitioning]</a:t>
            </a:r>
            <a:r>
              <a:rPr lang="en-US" sz="6000" dirty="0">
                <a:solidFill>
                  <a:srgbClr val="FFC000"/>
                </a:solidFill>
                <a:latin typeface="Aharoni" panose="02010803020104030203" pitchFamily="2" charset="-79"/>
                <a:cs typeface="Aharoni" panose="02010803020104030203" pitchFamily="2" charset="-79"/>
              </a:rPr>
              <a:t>? </a:t>
            </a:r>
            <a:endParaRPr lang="en-US" sz="6000" dirty="0">
              <a:solidFill>
                <a:srgbClr val="FFC000"/>
              </a:solidFill>
              <a:latin typeface="Montserrat Classic"/>
            </a:endParaRPr>
          </a:p>
        </p:txBody>
      </p:sp>
      <p:sp>
        <p:nvSpPr>
          <p:cNvPr id="6" name="Rectangle 5">
            <a:extLst>
              <a:ext uri="{FF2B5EF4-FFF2-40B4-BE49-F238E27FC236}">
                <a16:creationId xmlns:a16="http://schemas.microsoft.com/office/drawing/2014/main" id="{7B2DD3E7-57BB-5FA8-6FB4-AEDC705122A2}"/>
              </a:ext>
            </a:extLst>
          </p:cNvPr>
          <p:cNvSpPr/>
          <p:nvPr/>
        </p:nvSpPr>
        <p:spPr>
          <a:xfrm>
            <a:off x="12801600" y="2552700"/>
            <a:ext cx="4514850" cy="9144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6CCE7A5-2085-6238-2D48-74795BC7A32A}"/>
              </a:ext>
            </a:extLst>
          </p:cNvPr>
          <p:cNvSpPr txBox="1"/>
          <p:nvPr/>
        </p:nvSpPr>
        <p:spPr>
          <a:xfrm>
            <a:off x="13145814" y="2825234"/>
            <a:ext cx="9144000" cy="461665"/>
          </a:xfrm>
          <a:prstGeom prst="rect">
            <a:avLst/>
          </a:prstGeom>
          <a:noFill/>
        </p:spPr>
        <p:txBody>
          <a:bodyPr wrap="square">
            <a:spAutoFit/>
          </a:bodyPr>
          <a:lstStyle/>
          <a:p>
            <a:r>
              <a:rPr lang="en-US" sz="2400" dirty="0">
                <a:latin typeface="Aharoni" panose="02010803020104030203" pitchFamily="2" charset="-79"/>
                <a:cs typeface="Aharoni" panose="02010803020104030203" pitchFamily="2" charset="-79"/>
              </a:rPr>
              <a:t>Visualization of Quicksort</a:t>
            </a:r>
            <a:endParaRPr lang="en-US" sz="2400" dirty="0"/>
          </a:p>
        </p:txBody>
      </p:sp>
      <p:pic>
        <p:nvPicPr>
          <p:cNvPr id="13" name="Picture 12">
            <a:extLst>
              <a:ext uri="{FF2B5EF4-FFF2-40B4-BE49-F238E27FC236}">
                <a16:creationId xmlns:a16="http://schemas.microsoft.com/office/drawing/2014/main" id="{83CB280C-1BC5-C94E-E89B-D4165F7E4A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305695"/>
            <a:ext cx="9810093" cy="8015393"/>
          </a:xfrm>
          <a:prstGeom prst="rect">
            <a:avLst/>
          </a:prstGeom>
        </p:spPr>
      </p:pic>
    </p:spTree>
    <p:extLst>
      <p:ext uri="{BB962C8B-B14F-4D97-AF65-F5344CB8AC3E}">
        <p14:creationId xmlns:p14="http://schemas.microsoft.com/office/powerpoint/2010/main" val="3699503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FCFBA8-9AFC-ED76-DAE4-142B3B36DF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38" y="1562100"/>
            <a:ext cx="18301138" cy="8724900"/>
          </a:xfrm>
          <a:prstGeom prst="rect">
            <a:avLst/>
          </a:prstGeom>
        </p:spPr>
      </p:pic>
      <p:sp>
        <p:nvSpPr>
          <p:cNvPr id="5" name="TextBox 4">
            <a:extLst>
              <a:ext uri="{FF2B5EF4-FFF2-40B4-BE49-F238E27FC236}">
                <a16:creationId xmlns:a16="http://schemas.microsoft.com/office/drawing/2014/main" id="{1B4476AB-42C7-C373-4082-6842B0F31F40}"/>
              </a:ext>
            </a:extLst>
          </p:cNvPr>
          <p:cNvSpPr txBox="1"/>
          <p:nvPr/>
        </p:nvSpPr>
        <p:spPr>
          <a:xfrm>
            <a:off x="4419600" y="0"/>
            <a:ext cx="9151882" cy="2134430"/>
          </a:xfrm>
          <a:prstGeom prst="rect">
            <a:avLst/>
          </a:prstGeom>
          <a:noFill/>
        </p:spPr>
        <p:txBody>
          <a:bodyPr wrap="square">
            <a:spAutoFit/>
          </a:bodyPr>
          <a:lstStyle/>
          <a:p>
            <a:pPr algn="ctr">
              <a:lnSpc>
                <a:spcPts val="8875"/>
              </a:lnSpc>
              <a:spcBef>
                <a:spcPct val="0"/>
              </a:spcBef>
            </a:pPr>
            <a:r>
              <a:rPr lang="en-US" sz="4800" dirty="0">
                <a:solidFill>
                  <a:srgbClr val="F69E22"/>
                </a:solidFill>
                <a:latin typeface="Montserrat Classic"/>
              </a:rPr>
              <a:t>Steps to solve quicksort</a:t>
            </a:r>
          </a:p>
          <a:p>
            <a:pPr algn="ctr">
              <a:lnSpc>
                <a:spcPts val="8875"/>
              </a:lnSpc>
              <a:spcBef>
                <a:spcPct val="0"/>
              </a:spcBef>
            </a:pPr>
            <a:endParaRPr lang="en-US" sz="1800" dirty="0">
              <a:solidFill>
                <a:srgbClr val="F69E22"/>
              </a:solidFill>
              <a:latin typeface="Montserrat Classic"/>
            </a:endParaRPr>
          </a:p>
        </p:txBody>
      </p:sp>
    </p:spTree>
    <p:extLst>
      <p:ext uri="{BB962C8B-B14F-4D97-AF65-F5344CB8AC3E}">
        <p14:creationId xmlns:p14="http://schemas.microsoft.com/office/powerpoint/2010/main" val="3532894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27C"/>
        </a:solidFill>
        <a:effectLst/>
      </p:bgPr>
    </p:bg>
    <p:spTree>
      <p:nvGrpSpPr>
        <p:cNvPr id="1" name=""/>
        <p:cNvGrpSpPr/>
        <p:nvPr/>
      </p:nvGrpSpPr>
      <p:grpSpPr>
        <a:xfrm>
          <a:off x="0" y="0"/>
          <a:ext cx="0" cy="0"/>
          <a:chOff x="0" y="0"/>
          <a:chExt cx="0" cy="0"/>
        </a:xfrm>
      </p:grpSpPr>
      <p:sp>
        <p:nvSpPr>
          <p:cNvPr id="2" name="Freeform 2"/>
          <p:cNvSpPr/>
          <p:nvPr/>
        </p:nvSpPr>
        <p:spPr>
          <a:xfrm>
            <a:off x="0" y="0"/>
            <a:ext cx="18507616" cy="11315700"/>
          </a:xfrm>
          <a:custGeom>
            <a:avLst/>
            <a:gdLst/>
            <a:ahLst/>
            <a:cxnLst/>
            <a:rect l="l" t="t" r="r" b="b"/>
            <a:pathLst>
              <a:path w="18507616" h="11315700">
                <a:moveTo>
                  <a:pt x="0" y="0"/>
                </a:moveTo>
                <a:lnTo>
                  <a:pt x="18507616" y="0"/>
                </a:lnTo>
                <a:lnTo>
                  <a:pt x="18507616" y="11315700"/>
                </a:lnTo>
                <a:lnTo>
                  <a:pt x="0" y="11315700"/>
                </a:lnTo>
                <a:lnTo>
                  <a:pt x="0" y="0"/>
                </a:lnTo>
                <a:close/>
              </a:path>
            </a:pathLst>
          </a:custGeom>
          <a:blipFill>
            <a:blip r:embed="rId2"/>
            <a:stretch>
              <a:fillRect t="-4484" b="-4484"/>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27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721667"/>
          </a:xfrm>
          <a:custGeom>
            <a:avLst/>
            <a:gdLst/>
            <a:ahLst/>
            <a:cxnLst/>
            <a:rect l="l" t="t" r="r" b="b"/>
            <a:pathLst>
              <a:path w="18288000" h="10721667">
                <a:moveTo>
                  <a:pt x="0" y="0"/>
                </a:moveTo>
                <a:lnTo>
                  <a:pt x="18288000" y="0"/>
                </a:lnTo>
                <a:lnTo>
                  <a:pt x="18288000" y="10721667"/>
                </a:lnTo>
                <a:lnTo>
                  <a:pt x="0" y="10721667"/>
                </a:lnTo>
                <a:lnTo>
                  <a:pt x="0" y="0"/>
                </a:lnTo>
                <a:close/>
              </a:path>
            </a:pathLst>
          </a:custGeom>
          <a:blipFill>
            <a:blip r:embed="rId2"/>
            <a:stretch>
              <a:fillRect l="-4327" t="-8384" b="-3537"/>
            </a:stretch>
          </a:blipFill>
        </p:spPr>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286</TotalTime>
  <Words>749</Words>
  <Application>Microsoft Office PowerPoint</Application>
  <PresentationFormat>Custom</PresentationFormat>
  <Paragraphs>87</Paragraphs>
  <Slides>19</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Aileron Bold</vt:lpstr>
      <vt:lpstr>Bangers</vt:lpstr>
      <vt:lpstr>Montserrat</vt:lpstr>
      <vt:lpstr>Montserrat Classic</vt:lpstr>
      <vt:lpstr>Aharoni</vt:lpstr>
      <vt:lpstr>Montserrat Medium</vt:lpstr>
      <vt:lpstr>Tw Cen MT Condensed</vt:lpstr>
      <vt:lpstr>Calibri</vt:lpstr>
      <vt:lpstr>Tw Cen MT</vt:lpstr>
      <vt:lpstr>Wingdings 3</vt:lpstr>
      <vt:lpstr>Integral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Colorful Company Profile Presentation</dc:title>
  <cp:lastModifiedBy>shahd elganaini</cp:lastModifiedBy>
  <cp:revision>13</cp:revision>
  <dcterms:created xsi:type="dcterms:W3CDTF">2006-08-16T00:00:00Z</dcterms:created>
  <dcterms:modified xsi:type="dcterms:W3CDTF">2024-01-02T12:16:43Z</dcterms:modified>
  <dc:identifier>DAF4jDlYs-8</dc:identifier>
</cp:coreProperties>
</file>